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389" r:id="rId3"/>
    <p:sldId id="373" r:id="rId4"/>
    <p:sldId id="268" r:id="rId5"/>
    <p:sldId id="374" r:id="rId6"/>
    <p:sldId id="393" r:id="rId7"/>
    <p:sldId id="404" r:id="rId8"/>
    <p:sldId id="257" r:id="rId9"/>
    <p:sldId id="281" r:id="rId10"/>
    <p:sldId id="273" r:id="rId11"/>
    <p:sldId id="395" r:id="rId12"/>
    <p:sldId id="376" r:id="rId13"/>
    <p:sldId id="351" r:id="rId14"/>
    <p:sldId id="397" r:id="rId15"/>
    <p:sldId id="297" r:id="rId16"/>
    <p:sldId id="298" r:id="rId17"/>
    <p:sldId id="299" r:id="rId18"/>
    <p:sldId id="402" r:id="rId19"/>
    <p:sldId id="406" r:id="rId20"/>
    <p:sldId id="302" r:id="rId21"/>
    <p:sldId id="306" r:id="rId22"/>
    <p:sldId id="303" r:id="rId23"/>
    <p:sldId id="304" r:id="rId24"/>
    <p:sldId id="305" r:id="rId25"/>
    <p:sldId id="391" r:id="rId26"/>
    <p:sldId id="392" r:id="rId27"/>
    <p:sldId id="398" r:id="rId28"/>
    <p:sldId id="400" r:id="rId29"/>
    <p:sldId id="399" r:id="rId30"/>
    <p:sldId id="401" r:id="rId31"/>
    <p:sldId id="372" r:id="rId32"/>
    <p:sldId id="403" r:id="rId33"/>
    <p:sldId id="40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35"/>
    <a:srgbClr val="354CA1"/>
    <a:srgbClr val="A40CA4"/>
    <a:srgbClr val="9966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4" autoAdjust="0"/>
    <p:restoredTop sz="94674" autoAdjust="0"/>
  </p:normalViewPr>
  <p:slideViewPr>
    <p:cSldViewPr snapToGrid="0" snapToObjects="1">
      <p:cViewPr varScale="1">
        <p:scale>
          <a:sx n="87" d="100"/>
          <a:sy n="87" d="100"/>
        </p:scale>
        <p:origin x="192" y="78"/>
      </p:cViewPr>
      <p:guideLst/>
    </p:cSldViewPr>
  </p:slideViewPr>
  <p:outlineViewPr>
    <p:cViewPr>
      <p:scale>
        <a:sx n="33" d="100"/>
        <a:sy n="33" d="100"/>
      </p:scale>
      <p:origin x="0" y="-95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7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4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38112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4816"/>
            <a:ext cx="3943350" cy="506214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16EB27-F884-4146-AF82-C894D5A4641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72000" y="1115819"/>
            <a:ext cx="3943350" cy="506214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3444F3-CD9E-44D5-9955-4E1967C3E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34253" y="6246646"/>
            <a:ext cx="939114" cy="24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  <a:latin typeface="Candara" panose="020E0502030303020204" pitchFamily="34" charset="0"/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11/7/2018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4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4816"/>
            <a:ext cx="7886700" cy="5062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34253" y="6246646"/>
            <a:ext cx="939114" cy="246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  <a:latin typeface="Candara" panose="020E0502030303020204" pitchFamily="34" charset="0"/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43450" y="62174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rgbClr val="0257A1"/>
                </a:solidFill>
              </a:rPr>
              <a:t>DataScience</a:t>
            </a:r>
            <a:r>
              <a:rPr lang="en-US" sz="1600" b="1" kern="0" dirty="0">
                <a:solidFill>
                  <a:srgbClr val="C00000"/>
                </a:solidFill>
              </a:rPr>
              <a:t>@</a:t>
            </a:r>
            <a:r>
              <a:rPr lang="en-US" sz="1600" b="1" kern="0" dirty="0">
                <a:solidFill>
                  <a:srgbClr val="0257A1"/>
                </a:solidFill>
              </a:rPr>
              <a:t>SMU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B7507F-AE84-4F92-A5A4-02A250877B56}"/>
              </a:ext>
            </a:extLst>
          </p:cNvPr>
          <p:cNvSpPr/>
          <p:nvPr userDrawn="1"/>
        </p:nvSpPr>
        <p:spPr>
          <a:xfrm>
            <a:off x="509451" y="6519900"/>
            <a:ext cx="8046720" cy="182880"/>
          </a:xfrm>
          <a:prstGeom prst="roundRect">
            <a:avLst/>
          </a:prstGeom>
          <a:solidFill>
            <a:srgbClr val="354CA1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Candara" panose="020E0502030303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5E0489-0BEB-4FD4-B33D-9B5BEA64E7CD}"/>
              </a:ext>
            </a:extLst>
          </p:cNvPr>
          <p:cNvSpPr/>
          <p:nvPr userDrawn="1"/>
        </p:nvSpPr>
        <p:spPr>
          <a:xfrm>
            <a:off x="521026" y="6602839"/>
            <a:ext cx="8046720" cy="91440"/>
          </a:xfrm>
          <a:prstGeom prst="roundRect">
            <a:avLst/>
          </a:prstGeom>
          <a:solidFill>
            <a:srgbClr val="354CA1">
              <a:alpha val="30000"/>
            </a:srgbClr>
          </a:soli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Candara" panose="020E05020303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0B9E81-0BD3-4D9F-B6F8-ED1DBF925C6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483637" y="6200346"/>
            <a:ext cx="939114" cy="48756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9225B4-F99B-4798-A20D-858CFA9D0C2C}"/>
              </a:ext>
            </a:extLst>
          </p:cNvPr>
          <p:cNvSpPr/>
          <p:nvPr userDrawn="1"/>
        </p:nvSpPr>
        <p:spPr>
          <a:xfrm>
            <a:off x="599317" y="928145"/>
            <a:ext cx="7863840" cy="1828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100000">
                <a:srgbClr val="CC0035"/>
              </a:gs>
              <a:gs pos="52000">
                <a:srgbClr val="354CA1">
                  <a:alpha val="29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  <a:tileRect/>
          </a:gradFill>
          <a:ln w="19050">
            <a:noFill/>
          </a:ln>
        </p:spPr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7" r:id="rId4"/>
    <p:sldLayoutId id="2147483668" r:id="rId5"/>
    <p:sldLayoutId id="2147483664" r:id="rId6"/>
    <p:sldLayoutId id="2147483663" r:id="rId7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2060"/>
          </a:solidFill>
          <a:latin typeface="Candara" panose="020E0502030303020204" pitchFamily="34" charset="0"/>
          <a:ea typeface="Candara" panose="020E0502030303020204" pitchFamily="34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Candara" panose="020E0502030303020204" pitchFamily="34" charset="0"/>
          <a:ea typeface="Candara" panose="020E0502030303020204" pitchFamily="34" charset="0"/>
          <a:cs typeface="Arial" charset="0"/>
        </a:defRPr>
      </a:lvl1pPr>
      <a:lvl2pPr marL="461963" indent="-2365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Candara" panose="020E0502030303020204" pitchFamily="34" charset="0"/>
          <a:ea typeface="Candara" panose="020E0502030303020204" pitchFamily="34" charset="0"/>
          <a:cs typeface="Arial" charset="0"/>
        </a:defRPr>
      </a:lvl2pPr>
      <a:lvl3pPr marL="627063" indent="-1651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Candara" panose="020E0502030303020204" pitchFamily="34" charset="0"/>
          <a:ea typeface="Candara" panose="020E0502030303020204" pitchFamily="34" charset="0"/>
          <a:cs typeface="Arial" charset="0"/>
        </a:defRPr>
      </a:lvl3pPr>
      <a:lvl4pPr marL="801688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Candara" panose="020E0502030303020204" pitchFamily="34" charset="0"/>
          <a:ea typeface="Candara" panose="020E0502030303020204" pitchFamily="34" charset="0"/>
          <a:cs typeface="Arial" charset="0"/>
        </a:defRPr>
      </a:lvl4pPr>
      <a:lvl5pPr marL="97631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Candara" panose="020E0502030303020204" pitchFamily="34" charset="0"/>
          <a:ea typeface="Candara" panose="020E0502030303020204" pitchFamily="34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Analysis of Pedestrian Safety in Cincinnati, Ohio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Patrick McDevitt</a:t>
            </a:r>
          </a:p>
          <a:p>
            <a:r>
              <a:rPr lang="en-US" dirty="0"/>
              <a:t>Preeti Swaminathan</a:t>
            </a:r>
          </a:p>
          <a:p>
            <a:r>
              <a:rPr lang="en-US" dirty="0"/>
              <a:t>Joshua Herrera</a:t>
            </a:r>
          </a:p>
          <a:p>
            <a:r>
              <a:rPr lang="en-US" dirty="0"/>
              <a:t>Raghuram Srinivas</a:t>
            </a:r>
          </a:p>
          <a:p>
            <a:endParaRPr lang="en-US" dirty="0"/>
          </a:p>
          <a:p>
            <a:r>
              <a:rPr lang="en-US" sz="1800" dirty="0"/>
              <a:t>02-Nov-2018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B03A-A8E3-4457-80AA-6BA13707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/ Walk-ability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D3FB3A-357B-468B-8A1A-DEA90F308049}"/>
              </a:ext>
            </a:extLst>
          </p:cNvPr>
          <p:cNvSpPr txBox="1">
            <a:spLocks/>
          </p:cNvSpPr>
          <p:nvPr/>
        </p:nvSpPr>
        <p:spPr>
          <a:xfrm>
            <a:off x="225123" y="4096841"/>
            <a:ext cx="4019332" cy="2031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Public transportation accessibility</a:t>
            </a:r>
          </a:p>
          <a:p>
            <a:pPr marL="0" indent="0" algn="ctr">
              <a:buNone/>
            </a:pPr>
            <a:r>
              <a:rPr lang="en-US" sz="2000" dirty="0"/>
              <a:t>distance to nearest bus stop</a:t>
            </a:r>
          </a:p>
        </p:txBody>
      </p:sp>
      <p:pic>
        <p:nvPicPr>
          <p:cNvPr id="3" name="Picture 2" descr="SORTA_Bus_Stops_distances">
            <a:extLst>
              <a:ext uri="{FF2B5EF4-FFF2-40B4-BE49-F238E27FC236}">
                <a16:creationId xmlns:a16="http://schemas.microsoft.com/office/drawing/2014/main" id="{1A363F8F-3DFF-4C5B-8550-2BAB29F87D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2" y="1161950"/>
            <a:ext cx="4019332" cy="258385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8076DD3D-BDFA-42A3-A665-875E39085D62}"/>
              </a:ext>
            </a:extLst>
          </p:cNvPr>
          <p:cNvSpPr txBox="1">
            <a:spLocks/>
          </p:cNvSpPr>
          <p:nvPr/>
        </p:nvSpPr>
        <p:spPr>
          <a:xfrm>
            <a:off x="4572000" y="4096841"/>
            <a:ext cx="4154605" cy="2031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 tIns="91440" bIns="91440" anchor="ctr">
            <a:no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dirty="0"/>
              <a:t>Walk Score – scale from 0 – 100</a:t>
            </a:r>
          </a:p>
          <a:p>
            <a:pPr lvl="1"/>
            <a:r>
              <a:rPr lang="en-US" sz="2000" dirty="0"/>
              <a:t>walking distances, block length, intersection density</a:t>
            </a:r>
          </a:p>
          <a:p>
            <a:pPr lvl="1"/>
            <a:r>
              <a:rPr lang="en-US" sz="2000" dirty="0"/>
              <a:t>calculated every city block</a:t>
            </a:r>
          </a:p>
          <a:p>
            <a:pPr lvl="1"/>
            <a:r>
              <a:rPr lang="en-US" sz="2000" dirty="0"/>
              <a:t>weighted by population density</a:t>
            </a:r>
          </a:p>
        </p:txBody>
      </p:sp>
      <p:pic>
        <p:nvPicPr>
          <p:cNvPr id="9" name="Picture 8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B7F4305C-41A2-48B7-A4D2-191820A2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728" y="1264660"/>
            <a:ext cx="4171147" cy="250268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D8256A-ECB5-4B16-8FD7-1673DF56903F}"/>
              </a:ext>
            </a:extLst>
          </p:cNvPr>
          <p:cNvSpPr txBox="1"/>
          <p:nvPr/>
        </p:nvSpPr>
        <p:spPr>
          <a:xfrm>
            <a:off x="7096951" y="951937"/>
            <a:ext cx="1624676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Walkable  (blue)</a:t>
            </a:r>
          </a:p>
          <a:p>
            <a:pPr algn="l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Not Walkable (red)</a:t>
            </a:r>
          </a:p>
        </p:txBody>
      </p:sp>
    </p:spTree>
    <p:extLst>
      <p:ext uri="{BB962C8B-B14F-4D97-AF65-F5344CB8AC3E}">
        <p14:creationId xmlns:p14="http://schemas.microsoft.com/office/powerpoint/2010/main" val="22044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02F-B5F4-4682-9607-CE66CA82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1270-5902-4F06-B019-3836BD997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47" y="1056604"/>
            <a:ext cx="4317923" cy="5062147"/>
          </a:xfrm>
        </p:spPr>
        <p:txBody>
          <a:bodyPr>
            <a:normAutofit/>
          </a:bodyPr>
          <a:lstStyle/>
          <a:p>
            <a:r>
              <a:rPr lang="en-US" sz="2000" dirty="0"/>
              <a:t>Binary &amp; Cost Models implemented</a:t>
            </a:r>
          </a:p>
          <a:p>
            <a:r>
              <a:rPr lang="en-US" sz="2000" dirty="0"/>
              <a:t>Binary model provides useful results</a:t>
            </a:r>
          </a:p>
          <a:p>
            <a:pPr lvl="1"/>
            <a:r>
              <a:rPr lang="en-US" sz="1600" dirty="0"/>
              <a:t>~75% TPR / 20% FPR</a:t>
            </a:r>
          </a:p>
          <a:p>
            <a:r>
              <a:rPr lang="en-US" sz="2000" dirty="0"/>
              <a:t>Influential factors</a:t>
            </a:r>
          </a:p>
          <a:p>
            <a:pPr lvl="1"/>
            <a:r>
              <a:rPr lang="en-US" sz="1600" dirty="0"/>
              <a:t>Non-pedestrian involved accidents</a:t>
            </a:r>
          </a:p>
          <a:p>
            <a:pPr lvl="1"/>
            <a:r>
              <a:rPr lang="en-US" sz="1600" dirty="0"/>
              <a:t>Public transportation accessibility</a:t>
            </a:r>
          </a:p>
          <a:p>
            <a:pPr lvl="1"/>
            <a:r>
              <a:rPr lang="en-US" sz="1600" dirty="0"/>
              <a:t>Number of service requests for buildings, sidewalk, and vegetation</a:t>
            </a:r>
          </a:p>
          <a:p>
            <a:pPr lvl="2"/>
            <a:endParaRPr lang="en-US" sz="12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6521-AD3E-48F6-8689-763E24B3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4487FF-C80E-41CA-AB77-8A08B8AA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69" y="3671030"/>
            <a:ext cx="3399152" cy="260679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2BD58B-84C1-45EE-9A60-15EB351801A7}"/>
              </a:ext>
            </a:extLst>
          </p:cNvPr>
          <p:cNvSpPr/>
          <p:nvPr/>
        </p:nvSpPr>
        <p:spPr>
          <a:xfrm>
            <a:off x="3195354" y="3875203"/>
            <a:ext cx="1108422" cy="914400"/>
          </a:xfrm>
          <a:prstGeom prst="roundRect">
            <a:avLst/>
          </a:prstGeom>
          <a:solidFill>
            <a:srgbClr val="002060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2FD49-841F-48A3-8DF8-C952CBAC0961}"/>
              </a:ext>
            </a:extLst>
          </p:cNvPr>
          <p:cNvSpPr txBox="1"/>
          <p:nvPr/>
        </p:nvSpPr>
        <p:spPr>
          <a:xfrm>
            <a:off x="321133" y="4611554"/>
            <a:ext cx="183431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Potential for Safety Improvement (PSI)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B43509-184D-4CD0-B50E-6C93A3FEE30E}"/>
              </a:ext>
            </a:extLst>
          </p:cNvPr>
          <p:cNvGrpSpPr/>
          <p:nvPr/>
        </p:nvGrpSpPr>
        <p:grpSpPr>
          <a:xfrm>
            <a:off x="5569908" y="1056604"/>
            <a:ext cx="3069400" cy="2353912"/>
            <a:chOff x="5061024" y="1075088"/>
            <a:chExt cx="3069400" cy="2353912"/>
          </a:xfrm>
        </p:grpSpPr>
        <p:pic>
          <p:nvPicPr>
            <p:cNvPr id="8" name="Picture 7" descr="A close up of a mans face&#10;&#10;Description generated with high confidence">
              <a:extLst>
                <a:ext uri="{FF2B5EF4-FFF2-40B4-BE49-F238E27FC236}">
                  <a16:creationId xmlns:a16="http://schemas.microsoft.com/office/drawing/2014/main" id="{710D66DE-6369-4454-ACCD-2D351890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1024" y="1075088"/>
              <a:ext cx="3069400" cy="235391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114C44-F7EC-4C95-9058-A66A0D9140DF}"/>
                </a:ext>
              </a:extLst>
            </p:cNvPr>
            <p:cNvSpPr/>
            <p:nvPr/>
          </p:nvSpPr>
          <p:spPr>
            <a:xfrm>
              <a:off x="6170212" y="1677726"/>
              <a:ext cx="198660" cy="198660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 w="19050">
              <a:solidFill>
                <a:srgbClr val="00206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en-US" sz="1200" dirty="0">
                <a:latin typeface="Candara" panose="020E0502030303020204" pitchFamily="34" charset="0"/>
              </a:endParaRP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487F150-AF6D-4CF7-AABF-FD75A2E34ECE}"/>
              </a:ext>
            </a:extLst>
          </p:cNvPr>
          <p:cNvCxnSpPr>
            <a:cxnSpLocks/>
            <a:stCxn id="9" idx="4"/>
            <a:endCxn id="10" idx="3"/>
          </p:cNvCxnSpPr>
          <p:nvPr/>
        </p:nvCxnSpPr>
        <p:spPr>
          <a:xfrm rot="5400000">
            <a:off x="5011411" y="3207413"/>
            <a:ext cx="3116527" cy="41750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D2462F5-80A1-4678-8D92-BCF220A22C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155443" y="4332403"/>
            <a:ext cx="1039911" cy="540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655106-97B2-4ADD-A6F1-A246DAF7616B}"/>
              </a:ext>
            </a:extLst>
          </p:cNvPr>
          <p:cNvSpPr txBox="1"/>
          <p:nvPr/>
        </p:nvSpPr>
        <p:spPr>
          <a:xfrm>
            <a:off x="6935924" y="5395340"/>
            <a:ext cx="183431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Regions of no events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A73DB-3DAB-4FBE-BE6B-2D25709B2C30}"/>
              </a:ext>
            </a:extLst>
          </p:cNvPr>
          <p:cNvSpPr txBox="1"/>
          <p:nvPr/>
        </p:nvSpPr>
        <p:spPr>
          <a:xfrm>
            <a:off x="6866563" y="4018470"/>
            <a:ext cx="190367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Regions w/ pedestrian 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3A9869-58EE-4702-9F6F-8BA8F4571B65}"/>
              </a:ext>
            </a:extLst>
          </p:cNvPr>
          <p:cNvSpPr txBox="1"/>
          <p:nvPr/>
        </p:nvSpPr>
        <p:spPr>
          <a:xfrm>
            <a:off x="8542646" y="6392035"/>
            <a:ext cx="5868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1 / 2</a:t>
            </a:r>
          </a:p>
        </p:txBody>
      </p:sp>
    </p:spTree>
    <p:extLst>
      <p:ext uri="{BB962C8B-B14F-4D97-AF65-F5344CB8AC3E}">
        <p14:creationId xmlns:p14="http://schemas.microsoft.com/office/powerpoint/2010/main" val="23851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02F-B5F4-4682-9607-CE66CA82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01270-5902-4F06-B019-3836BD997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47" y="1056604"/>
            <a:ext cx="4317923" cy="5062147"/>
          </a:xfrm>
        </p:spPr>
        <p:txBody>
          <a:bodyPr>
            <a:normAutofit/>
          </a:bodyPr>
          <a:lstStyle/>
          <a:p>
            <a:r>
              <a:rPr lang="en-US" sz="2000" dirty="0"/>
              <a:t>Binary &amp; Cost Models implemented</a:t>
            </a:r>
          </a:p>
          <a:p>
            <a:r>
              <a:rPr lang="en-US" sz="2000" dirty="0"/>
              <a:t>Binary model provides useful results</a:t>
            </a:r>
          </a:p>
          <a:p>
            <a:pPr lvl="1"/>
            <a:r>
              <a:rPr lang="en-US" sz="1600" dirty="0"/>
              <a:t>~75% TPR / 20% FPR</a:t>
            </a:r>
          </a:p>
          <a:p>
            <a:r>
              <a:rPr lang="en-US" sz="2000" dirty="0"/>
              <a:t>Influential factors</a:t>
            </a:r>
          </a:p>
          <a:p>
            <a:pPr lvl="1"/>
            <a:r>
              <a:rPr lang="en-US" sz="1600" dirty="0"/>
              <a:t>Non-pedestrian involved accidents</a:t>
            </a:r>
          </a:p>
          <a:p>
            <a:pPr lvl="1"/>
            <a:r>
              <a:rPr lang="en-US" sz="1600" dirty="0"/>
              <a:t>Public transportation accessibility</a:t>
            </a:r>
          </a:p>
          <a:p>
            <a:pPr lvl="1"/>
            <a:r>
              <a:rPr lang="en-US" sz="1600" dirty="0"/>
              <a:t>Number of service requests for buildings, sidewalk, and vegetation</a:t>
            </a:r>
          </a:p>
          <a:p>
            <a:pPr lvl="2"/>
            <a:endParaRPr lang="en-US" sz="12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6521-AD3E-48F6-8689-763E24B3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4487FF-C80E-41CA-AB77-8A08B8AA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69" y="3671030"/>
            <a:ext cx="3399152" cy="260679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2BD58B-84C1-45EE-9A60-15EB351801A7}"/>
              </a:ext>
            </a:extLst>
          </p:cNvPr>
          <p:cNvSpPr/>
          <p:nvPr/>
        </p:nvSpPr>
        <p:spPr>
          <a:xfrm>
            <a:off x="3195354" y="3875203"/>
            <a:ext cx="1108422" cy="914400"/>
          </a:xfrm>
          <a:prstGeom prst="roundRect">
            <a:avLst/>
          </a:prstGeom>
          <a:solidFill>
            <a:srgbClr val="002060">
              <a:alpha val="20000"/>
            </a:srgbClr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2FD49-841F-48A3-8DF8-C952CBAC0961}"/>
              </a:ext>
            </a:extLst>
          </p:cNvPr>
          <p:cNvSpPr txBox="1"/>
          <p:nvPr/>
        </p:nvSpPr>
        <p:spPr>
          <a:xfrm>
            <a:off x="321133" y="4611554"/>
            <a:ext cx="183431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Potential for Safety Improvement (PSI)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B43509-184D-4CD0-B50E-6C93A3FEE30E}"/>
              </a:ext>
            </a:extLst>
          </p:cNvPr>
          <p:cNvGrpSpPr/>
          <p:nvPr/>
        </p:nvGrpSpPr>
        <p:grpSpPr>
          <a:xfrm>
            <a:off x="5569908" y="1056604"/>
            <a:ext cx="3069400" cy="2353912"/>
            <a:chOff x="5061024" y="1075088"/>
            <a:chExt cx="3069400" cy="2353912"/>
          </a:xfrm>
        </p:grpSpPr>
        <p:pic>
          <p:nvPicPr>
            <p:cNvPr id="8" name="Picture 7" descr="A close up of a mans face&#10;&#10;Description generated with high confidence">
              <a:extLst>
                <a:ext uri="{FF2B5EF4-FFF2-40B4-BE49-F238E27FC236}">
                  <a16:creationId xmlns:a16="http://schemas.microsoft.com/office/drawing/2014/main" id="{710D66DE-6369-4454-ACCD-2D351890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1024" y="1075088"/>
              <a:ext cx="3069400" cy="2353912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3114C44-F7EC-4C95-9058-A66A0D9140DF}"/>
                </a:ext>
              </a:extLst>
            </p:cNvPr>
            <p:cNvSpPr/>
            <p:nvPr/>
          </p:nvSpPr>
          <p:spPr>
            <a:xfrm>
              <a:off x="6170212" y="1677726"/>
              <a:ext cx="198660" cy="198660"/>
            </a:xfrm>
            <a:prstGeom prst="ellipse">
              <a:avLst/>
            </a:prstGeom>
            <a:solidFill>
              <a:schemeClr val="accent6">
                <a:lumMod val="75000"/>
                <a:alpha val="50000"/>
              </a:schemeClr>
            </a:solidFill>
            <a:ln w="19050">
              <a:solidFill>
                <a:srgbClr val="00206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/>
              <a:endParaRPr lang="en-US" sz="1200" dirty="0">
                <a:latin typeface="Candara" panose="020E0502030303020204" pitchFamily="34" charset="0"/>
              </a:endParaRP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487F150-AF6D-4CF7-AABF-FD75A2E34ECE}"/>
              </a:ext>
            </a:extLst>
          </p:cNvPr>
          <p:cNvCxnSpPr>
            <a:cxnSpLocks/>
            <a:stCxn id="9" idx="4"/>
            <a:endCxn id="10" idx="3"/>
          </p:cNvCxnSpPr>
          <p:nvPr/>
        </p:nvCxnSpPr>
        <p:spPr>
          <a:xfrm rot="5400000">
            <a:off x="5011411" y="3207413"/>
            <a:ext cx="3116527" cy="417505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D2462F5-80A1-4678-8D92-BCF220A22C3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2155443" y="4332403"/>
            <a:ext cx="1039911" cy="540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655106-97B2-4ADD-A6F1-A246DAF7616B}"/>
              </a:ext>
            </a:extLst>
          </p:cNvPr>
          <p:cNvSpPr txBox="1"/>
          <p:nvPr/>
        </p:nvSpPr>
        <p:spPr>
          <a:xfrm>
            <a:off x="6935924" y="5395340"/>
            <a:ext cx="183431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Regions of no events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A73DB-3DAB-4FBE-BE6B-2D25709B2C30}"/>
              </a:ext>
            </a:extLst>
          </p:cNvPr>
          <p:cNvSpPr txBox="1"/>
          <p:nvPr/>
        </p:nvSpPr>
        <p:spPr>
          <a:xfrm>
            <a:off x="6866563" y="4018470"/>
            <a:ext cx="190367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Regions w/ pedestrian events</a:t>
            </a:r>
          </a:p>
        </p:txBody>
      </p:sp>
    </p:spTree>
    <p:extLst>
      <p:ext uri="{BB962C8B-B14F-4D97-AF65-F5344CB8AC3E}">
        <p14:creationId xmlns:p14="http://schemas.microsoft.com/office/powerpoint/2010/main" val="41498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02F-B5F4-4682-9607-CE66CA82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– Geographic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330-00D2-4A83-9BA7-3FD78580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contiguity  for TP, FP, FN regions</a:t>
            </a:r>
          </a:p>
          <a:p>
            <a:r>
              <a:rPr lang="en-US" dirty="0"/>
              <a:t>Large surface areas of TN – high model accuracy</a:t>
            </a:r>
          </a:p>
          <a:p>
            <a:r>
              <a:rPr lang="en-US" dirty="0"/>
              <a:t>PSI identification (FN) perimeter of TP 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6521-AD3E-48F6-8689-763E24B3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3117E3-E88F-4B86-960F-98CAA324670F}"/>
              </a:ext>
            </a:extLst>
          </p:cNvPr>
          <p:cNvGrpSpPr/>
          <p:nvPr/>
        </p:nvGrpSpPr>
        <p:grpSpPr>
          <a:xfrm>
            <a:off x="3510607" y="2808768"/>
            <a:ext cx="5203044" cy="3245435"/>
            <a:chOff x="3312306" y="2655065"/>
            <a:chExt cx="5203044" cy="3245435"/>
          </a:xfrm>
        </p:grpSpPr>
        <p:pic>
          <p:nvPicPr>
            <p:cNvPr id="6" name="Picture 5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E49499D7-C47C-40FC-BD34-A7405DD62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09" t="5708" r="7624" b="8989"/>
            <a:stretch/>
          </p:blipFill>
          <p:spPr>
            <a:xfrm>
              <a:off x="3312306" y="2655065"/>
              <a:ext cx="5203044" cy="322917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097DB8-CFC6-4390-9F03-1ACA5CD54C71}"/>
                </a:ext>
              </a:extLst>
            </p:cNvPr>
            <p:cNvSpPr txBox="1"/>
            <p:nvPr/>
          </p:nvSpPr>
          <p:spPr>
            <a:xfrm>
              <a:off x="3312306" y="5531168"/>
              <a:ext cx="4063933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CC0035"/>
                  </a:solidFill>
                  <a:latin typeface="Candara" panose="020E0502030303020204" pitchFamily="34" charset="0"/>
                </a:rPr>
                <a:t>Red = Potential for Safety Improvement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49FF10-7E38-49EC-AA13-44BED374BF60}"/>
              </a:ext>
            </a:extLst>
          </p:cNvPr>
          <p:cNvSpPr txBox="1">
            <a:spLocks/>
          </p:cNvSpPr>
          <p:nvPr/>
        </p:nvSpPr>
        <p:spPr>
          <a:xfrm>
            <a:off x="628650" y="2583301"/>
            <a:ext cx="2885731" cy="34546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4619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627063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8016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9763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Widely distributed (consistent with experience of accidents)</a:t>
            </a:r>
          </a:p>
          <a:p>
            <a:pPr lvl="1"/>
            <a:r>
              <a:rPr lang="en-US" sz="2000" dirty="0"/>
              <a:t>Some at perimeter of city incorporation boundary</a:t>
            </a:r>
          </a:p>
          <a:p>
            <a:r>
              <a:rPr lang="en-US" sz="2400" dirty="0"/>
              <a:t>Reasonable number of specific regions for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425579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02F-B5F4-4682-9607-CE66CA82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– Geographic 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15330-00D2-4A83-9BA7-3FD78580F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contiguity  for TP, FP, FN regions</a:t>
            </a:r>
          </a:p>
          <a:p>
            <a:r>
              <a:rPr lang="en-US" dirty="0"/>
              <a:t>Large surface areas of TN – high model accuracy</a:t>
            </a:r>
          </a:p>
          <a:p>
            <a:r>
              <a:rPr lang="en-US" dirty="0"/>
              <a:t>PSI identification (FN) perimeter of TP 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16521-AD3E-48F6-8689-763E24B3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3117E3-E88F-4B86-960F-98CAA324670F}"/>
              </a:ext>
            </a:extLst>
          </p:cNvPr>
          <p:cNvGrpSpPr/>
          <p:nvPr/>
        </p:nvGrpSpPr>
        <p:grpSpPr>
          <a:xfrm>
            <a:off x="3510607" y="2808768"/>
            <a:ext cx="5203044" cy="3245435"/>
            <a:chOff x="3312306" y="2655065"/>
            <a:chExt cx="5203044" cy="3245435"/>
          </a:xfrm>
        </p:grpSpPr>
        <p:pic>
          <p:nvPicPr>
            <p:cNvPr id="6" name="Picture 5" descr="A close up of a map&#10;&#10;Description generated with high confidence">
              <a:extLst>
                <a:ext uri="{FF2B5EF4-FFF2-40B4-BE49-F238E27FC236}">
                  <a16:creationId xmlns:a16="http://schemas.microsoft.com/office/drawing/2014/main" id="{E49499D7-C47C-40FC-BD34-A7405DD62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09" t="5708" r="7624" b="8989"/>
            <a:stretch/>
          </p:blipFill>
          <p:spPr>
            <a:xfrm>
              <a:off x="3312306" y="2655065"/>
              <a:ext cx="5203044" cy="3229176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097DB8-CFC6-4390-9F03-1ACA5CD54C71}"/>
                </a:ext>
              </a:extLst>
            </p:cNvPr>
            <p:cNvSpPr txBox="1"/>
            <p:nvPr/>
          </p:nvSpPr>
          <p:spPr>
            <a:xfrm>
              <a:off x="3312306" y="5531168"/>
              <a:ext cx="4063933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rgbClr val="CC0035"/>
                  </a:solidFill>
                  <a:latin typeface="Candara" panose="020E0502030303020204" pitchFamily="34" charset="0"/>
                </a:rPr>
                <a:t>Red = Potential for Safety Improvement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49FF10-7E38-49EC-AA13-44BED374BF60}"/>
              </a:ext>
            </a:extLst>
          </p:cNvPr>
          <p:cNvSpPr txBox="1">
            <a:spLocks/>
          </p:cNvSpPr>
          <p:nvPr/>
        </p:nvSpPr>
        <p:spPr>
          <a:xfrm>
            <a:off x="628650" y="2583301"/>
            <a:ext cx="2885731" cy="34546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461963" indent="-2365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627063" indent="-165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801688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976313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Widely distributed (consistent with experience of accidents)</a:t>
            </a:r>
          </a:p>
          <a:p>
            <a:pPr lvl="1"/>
            <a:r>
              <a:rPr lang="en-US" sz="2000" dirty="0"/>
              <a:t>Some at perimeter of city incorporation boundary</a:t>
            </a:r>
          </a:p>
          <a:p>
            <a:r>
              <a:rPr lang="en-US" sz="2400" dirty="0"/>
              <a:t>Reasonable number of specific regions for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57851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628560" y="390441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Regression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Analysis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628560" y="1114920"/>
            <a:ext cx="470844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DB6687A-A3C1-47AC-A887-2C767D2D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37024"/>
            <a:ext cx="8672999" cy="48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Regression Analysis – Cont.</a:t>
            </a:r>
            <a:endParaRPr lang="en-US" dirty="0"/>
          </a:p>
        </p:txBody>
      </p:sp>
      <p:sp>
        <p:nvSpPr>
          <p:cNvPr id="245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pic>
        <p:nvPicPr>
          <p:cNvPr id="6" name="Picture 4" descr="A close up of a map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37024"/>
            <a:ext cx="8682342" cy="48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Variable Analysis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8559" y="1080558"/>
          <a:ext cx="3410040" cy="5062537"/>
        </p:xfrm>
        <a:graphic>
          <a:graphicData uri="http://schemas.openxmlformats.org/drawingml/2006/table">
            <a:tbl>
              <a:tblPr firstRow="1" bandRow="1"/>
              <a:tblGrid>
                <a:gridCol w="1029212">
                  <a:extLst>
                    <a:ext uri="{9D8B030D-6E8A-4147-A177-3AD203B41FA5}">
                      <a16:colId xmlns:a16="http://schemas.microsoft.com/office/drawing/2014/main" val="2448849602"/>
                    </a:ext>
                  </a:extLst>
                </a:gridCol>
                <a:gridCol w="595207">
                  <a:extLst>
                    <a:ext uri="{9D8B030D-6E8A-4147-A177-3AD203B41FA5}">
                      <a16:colId xmlns:a16="http://schemas.microsoft.com/office/drawing/2014/main" val="61847234"/>
                    </a:ext>
                  </a:extLst>
                </a:gridCol>
                <a:gridCol w="595207">
                  <a:extLst>
                    <a:ext uri="{9D8B030D-6E8A-4147-A177-3AD203B41FA5}">
                      <a16:colId xmlns:a16="http://schemas.microsoft.com/office/drawing/2014/main" val="4256858809"/>
                    </a:ext>
                  </a:extLst>
                </a:gridCol>
                <a:gridCol w="595207">
                  <a:extLst>
                    <a:ext uri="{9D8B030D-6E8A-4147-A177-3AD203B41FA5}">
                      <a16:colId xmlns:a16="http://schemas.microsoft.com/office/drawing/2014/main" val="3562960455"/>
                    </a:ext>
                  </a:extLst>
                </a:gridCol>
                <a:gridCol w="595207">
                  <a:extLst>
                    <a:ext uri="{9D8B030D-6E8A-4147-A177-3AD203B41FA5}">
                      <a16:colId xmlns:a16="http://schemas.microsoft.com/office/drawing/2014/main" val="1897117459"/>
                    </a:ext>
                  </a:extLst>
                </a:gridCol>
              </a:tblGrid>
              <a:tr h="567590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</a:rPr>
                        <a:t>Coefficients Sorted by Significance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810908"/>
                  </a:ext>
                </a:extLst>
              </a:tr>
              <a:tr h="3387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Estimate ($)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Std. Error ($)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 value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Pr(&gt;|t|)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928864"/>
                  </a:ext>
                </a:extLst>
              </a:tr>
              <a:tr h="6042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 Cost of Damage to People in Non-Pedestrian Accidents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267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31.8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8.391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&lt; 2e-16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574206"/>
                  </a:ext>
                </a:extLst>
              </a:tr>
              <a:tr h="3112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Unsanitary Food Operations</a:t>
                      </a:r>
                    </a:p>
                  </a:txBody>
                  <a:tcPr marL="9155" marR="9155" marT="915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39,796</a:t>
                      </a:r>
                    </a:p>
                  </a:txBody>
                  <a:tcPr marL="9155" marR="9155" marT="915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8,189</a:t>
                      </a:r>
                    </a:p>
                  </a:txBody>
                  <a:tcPr marL="9155" marR="9155" marT="915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4.86</a:t>
                      </a:r>
                    </a:p>
                  </a:txBody>
                  <a:tcPr marL="9155" marR="9155" marT="915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1.40E-06</a:t>
                      </a:r>
                    </a:p>
                  </a:txBody>
                  <a:tcPr marL="9155" marR="9155" marT="915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327166"/>
                  </a:ext>
                </a:extLst>
              </a:tr>
              <a:tr h="19224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Intercept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310,397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90,519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3.429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0.00064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108193"/>
                  </a:ext>
                </a:extLst>
              </a:tr>
              <a:tr h="4028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Maximum Walk Score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5,638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1758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3.207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0.00139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373512"/>
                  </a:ext>
                </a:extLst>
              </a:tr>
              <a:tr h="3112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Water Leaks and Breaks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-72,140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24,776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-2.912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0.00369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483231"/>
                  </a:ext>
                </a:extLst>
              </a:tr>
              <a:tr h="19224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Crosswalk Needed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117,618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45,848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2.565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0.01048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337540"/>
                  </a:ext>
                </a:extLst>
              </a:tr>
              <a:tr h="3112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Number of Police Properties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14,442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5,850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2.469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0.01377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522825"/>
                  </a:ext>
                </a:extLst>
              </a:tr>
              <a:tr h="4577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Vehicles Running Red Lights / Stop Signs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50,332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24,291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2.072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0.03856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304821"/>
                  </a:ext>
                </a:extLst>
              </a:tr>
              <a:tr h="28379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Unkempt Flora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3,998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2,158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1.853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0.06429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798781"/>
                  </a:ext>
                </a:extLst>
              </a:tr>
              <a:tr h="34787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Speeding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-62,700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34,132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-1.837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0.06658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289576"/>
                  </a:ext>
                </a:extLst>
              </a:tr>
              <a:tr h="38449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Parking Close to Intersection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-146,340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82,879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-1.766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0.07781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115993"/>
                  </a:ext>
                </a:extLst>
              </a:tr>
              <a:tr h="35703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Parking on Sidewalk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257,246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147,334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1.746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0.08117</a:t>
                      </a:r>
                    </a:p>
                  </a:txBody>
                  <a:tcPr marL="9155" marR="9155" marT="9155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17848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1820" y="1172988"/>
            <a:ext cx="38269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Reports of: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Parking on Sidewalk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Crosswalks Needed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Vehicles Running Red Lights / Stop Signs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Unsanitary Food Operations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Unkempt Flora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Speeding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Water Leaks and Breaks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ndara" panose="020E0502030303020204" pitchFamily="34" charset="0"/>
              </a:rPr>
              <a:t>Parking Close to Intersection</a:t>
            </a:r>
          </a:p>
          <a:p>
            <a:pPr lvl="1"/>
            <a:endParaRPr lang="en-US" sz="1200" dirty="0">
              <a:latin typeface="Candara" panose="020E0502030303020204" pitchFamily="34" charset="0"/>
            </a:endParaRPr>
          </a:p>
          <a:p>
            <a:r>
              <a:rPr lang="en-US" sz="1200" dirty="0">
                <a:latin typeface="Candara" panose="020E0502030303020204" pitchFamily="34" charset="0"/>
              </a:rPr>
              <a:t>All changed the estimated pedestrian injury cost by the shown amount.</a:t>
            </a:r>
            <a:br>
              <a:rPr lang="en-US" sz="1200" dirty="0">
                <a:latin typeface="Candara" panose="020E0502030303020204" pitchFamily="34" charset="0"/>
              </a:rPr>
            </a:br>
            <a:endParaRPr lang="en-US" sz="1200" dirty="0">
              <a:latin typeface="Candara" panose="020E0502030303020204" pitchFamily="34" charset="0"/>
            </a:endParaRPr>
          </a:p>
          <a:p>
            <a:r>
              <a:rPr lang="en-US" sz="1200" dirty="0">
                <a:latin typeface="Candara" panose="020E0502030303020204" pitchFamily="34" charset="0"/>
              </a:rPr>
              <a:t>The number of police properties within an area affected the estimated pedestrian injury cost.</a:t>
            </a:r>
            <a:br>
              <a:rPr lang="en-US" sz="1200" dirty="0">
                <a:latin typeface="Candara" panose="020E0502030303020204" pitchFamily="34" charset="0"/>
              </a:rPr>
            </a:br>
            <a:br>
              <a:rPr lang="en-US" sz="1200" dirty="0">
                <a:latin typeface="Candara" panose="020E0502030303020204" pitchFamily="34" charset="0"/>
              </a:rPr>
            </a:br>
            <a:r>
              <a:rPr lang="en-US" sz="1200" dirty="0">
                <a:latin typeface="Candara" panose="020E0502030303020204" pitchFamily="34" charset="0"/>
              </a:rPr>
              <a:t>The total cost of damage to people involved in non-pedestrian accidents (in millions) affects the estimated cost of pedestrian injuries.</a:t>
            </a:r>
          </a:p>
        </p:txBody>
      </p:sp>
      <p:cxnSp>
        <p:nvCxnSpPr>
          <p:cNvPr id="11" name="Elbow Connector 10"/>
          <p:cNvCxnSpPr/>
          <p:nvPr/>
        </p:nvCxnSpPr>
        <p:spPr>
          <a:xfrm>
            <a:off x="4038599" y="4773974"/>
            <a:ext cx="618068" cy="576959"/>
          </a:xfrm>
          <a:prstGeom prst="bentConnector3">
            <a:avLst/>
          </a:prstGeom>
          <a:ln w="28575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stomShape 20"/>
          <p:cNvSpPr/>
          <p:nvPr/>
        </p:nvSpPr>
        <p:spPr>
          <a:xfrm>
            <a:off x="4656667" y="4873720"/>
            <a:ext cx="2929466" cy="15050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Coefficients below this point are not significant at a p-value of 0.05, but are suggestive of being relevant to the model’s predictive capabilities (p-value &lt;0.1). 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90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2B1C6-5409-4A10-912F-FAF6ED59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Analysis – Cont. 1/2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C050DF-94F8-45F0-9005-A973F2477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178" y="1114816"/>
            <a:ext cx="4327172" cy="5184384"/>
          </a:xfrm>
        </p:spPr>
        <p:txBody>
          <a:bodyPr>
            <a:noAutofit/>
          </a:bodyPr>
          <a:lstStyle/>
          <a:p>
            <a:r>
              <a:rPr lang="en-US" sz="1600" dirty="0"/>
              <a:t>Reports of:</a:t>
            </a:r>
          </a:p>
          <a:p>
            <a:pPr lvl="1"/>
            <a:r>
              <a:rPr lang="en-US" sz="1400" dirty="0"/>
              <a:t>Parking on Sidewalk</a:t>
            </a:r>
          </a:p>
          <a:p>
            <a:pPr lvl="1"/>
            <a:r>
              <a:rPr lang="en-US" sz="1400" dirty="0"/>
              <a:t>Crosswalks Needed</a:t>
            </a:r>
          </a:p>
          <a:p>
            <a:pPr lvl="1"/>
            <a:r>
              <a:rPr lang="en-US" sz="1400" dirty="0"/>
              <a:t>Vehicles Running Red Lights / Stop Signs</a:t>
            </a:r>
          </a:p>
          <a:p>
            <a:pPr lvl="1"/>
            <a:r>
              <a:rPr lang="en-US" sz="1400" dirty="0"/>
              <a:t>Unsanitary Food Operations</a:t>
            </a:r>
          </a:p>
          <a:p>
            <a:pPr lvl="1"/>
            <a:r>
              <a:rPr lang="en-US" sz="1400" dirty="0"/>
              <a:t>Unkempt Flora</a:t>
            </a:r>
          </a:p>
          <a:p>
            <a:pPr lvl="1"/>
            <a:r>
              <a:rPr lang="en-US" sz="1400" dirty="0"/>
              <a:t>Speeding</a:t>
            </a:r>
          </a:p>
          <a:p>
            <a:pPr lvl="1"/>
            <a:r>
              <a:rPr lang="en-US" sz="1400" dirty="0"/>
              <a:t>Water Leaks and Breaks</a:t>
            </a:r>
          </a:p>
          <a:p>
            <a:pPr lvl="1"/>
            <a:r>
              <a:rPr lang="en-US" sz="1400" dirty="0"/>
              <a:t>Parking Close to Intersection</a:t>
            </a:r>
          </a:p>
          <a:p>
            <a:pPr lvl="1"/>
            <a:endParaRPr lang="en-US" sz="1400" dirty="0"/>
          </a:p>
          <a:p>
            <a:r>
              <a:rPr lang="en-US" sz="1600" dirty="0"/>
              <a:t>All changed the estimated pedestrian injury cost by the shown amount.</a:t>
            </a:r>
          </a:p>
          <a:p>
            <a:r>
              <a:rPr lang="en-US" sz="1600" dirty="0"/>
              <a:t>The number of police properties within an area affected the estimated pedestrian injury cost.</a:t>
            </a:r>
          </a:p>
          <a:p>
            <a:r>
              <a:rPr lang="en-US" sz="1600" dirty="0"/>
              <a:t>The total cost of damage to people involved in non-pedestrian accidents (in millions) affects the estimated cost of pedestrian injuries.</a:t>
            </a:r>
          </a:p>
          <a:p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8560" y="1080558"/>
          <a:ext cx="3412251" cy="5062539"/>
        </p:xfrm>
        <a:graphic>
          <a:graphicData uri="http://schemas.openxmlformats.org/drawingml/2006/table">
            <a:tbl>
              <a:tblPr firstRow="1" bandRow="1"/>
              <a:tblGrid>
                <a:gridCol w="1029879">
                  <a:extLst>
                    <a:ext uri="{9D8B030D-6E8A-4147-A177-3AD203B41FA5}">
                      <a16:colId xmlns:a16="http://schemas.microsoft.com/office/drawing/2014/main" val="3000535489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3678600083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1525562790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3457051171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28901434"/>
                    </a:ext>
                  </a:extLst>
                </a:gridCol>
              </a:tblGrid>
              <a:tr h="576980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</a:rPr>
                        <a:t>Coefficients Sorted by Estimate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2463"/>
                  </a:ext>
                </a:extLst>
              </a:tr>
              <a:tr h="3443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Estimate ($)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Std. Error ($)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 value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Pr(&gt;|t|)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77002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Intercept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310,397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90,519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3.429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0.00064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99717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Parking on Sidewalk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257,246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147,334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1.746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0.08117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49209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Crosswalk Needed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117,618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45,848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2.565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0.01048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830011"/>
                  </a:ext>
                </a:extLst>
              </a:tr>
              <a:tr h="6328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Vehicles Running Red Lights / Stop Signs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50,332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24,291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2.072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0.03856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884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Unsanitary Food Operations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39,796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8,189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4.86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1.40E-06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9656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Number of Police Properties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14,442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5,850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2.469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0.01377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641458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Maximum Walk Score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5,638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1758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3.207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0.00139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888715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Unkempt Flora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3,998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2,158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1.853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0.06429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81964"/>
                  </a:ext>
                </a:extLst>
              </a:tr>
              <a:tr h="651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 Cost of Damage to People in Non-Pedestrian Accidents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267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31.8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8.391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&lt; 2e-16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94524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Speeding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-62,700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34,132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-1.837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0.06658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82772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Water Leaks and Breaks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-72,140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24,776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-2.912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0.00369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188707"/>
                  </a:ext>
                </a:extLst>
              </a:tr>
              <a:tr h="418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Parking Close to Intersection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-146,340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82,879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-1.766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0.07781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3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3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2B1C6-5409-4A10-912F-FAF6ED59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Analysis – Cont. 1/2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C050DF-94F8-45F0-9005-A973F2477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178" y="1114816"/>
            <a:ext cx="4327172" cy="5184384"/>
          </a:xfrm>
        </p:spPr>
        <p:txBody>
          <a:bodyPr>
            <a:noAutofit/>
          </a:bodyPr>
          <a:lstStyle/>
          <a:p>
            <a:r>
              <a:rPr lang="en-US" sz="1600" dirty="0"/>
              <a:t>Reports of:</a:t>
            </a:r>
          </a:p>
          <a:p>
            <a:pPr lvl="1"/>
            <a:r>
              <a:rPr lang="en-US" sz="1400" dirty="0"/>
              <a:t>Parking on Sidewalk</a:t>
            </a:r>
          </a:p>
          <a:p>
            <a:pPr lvl="1"/>
            <a:r>
              <a:rPr lang="en-US" sz="1400" dirty="0"/>
              <a:t>Crosswalks Needed</a:t>
            </a:r>
          </a:p>
          <a:p>
            <a:pPr lvl="1"/>
            <a:r>
              <a:rPr lang="en-US" sz="1400" dirty="0"/>
              <a:t>Vehicles Running Red Lights / Stop Signs</a:t>
            </a:r>
          </a:p>
          <a:p>
            <a:pPr lvl="1"/>
            <a:r>
              <a:rPr lang="en-US" sz="1400" dirty="0"/>
              <a:t>Unsanitary Food Operations</a:t>
            </a:r>
          </a:p>
          <a:p>
            <a:pPr lvl="1"/>
            <a:r>
              <a:rPr lang="en-US" sz="1400" dirty="0"/>
              <a:t>Unkempt Flora</a:t>
            </a:r>
          </a:p>
          <a:p>
            <a:pPr lvl="1"/>
            <a:r>
              <a:rPr lang="en-US" sz="1400" dirty="0"/>
              <a:t>Speeding</a:t>
            </a:r>
          </a:p>
          <a:p>
            <a:pPr lvl="1"/>
            <a:r>
              <a:rPr lang="en-US" sz="1400" dirty="0"/>
              <a:t>Water Leaks and Breaks</a:t>
            </a:r>
          </a:p>
          <a:p>
            <a:pPr lvl="1"/>
            <a:r>
              <a:rPr lang="en-US" sz="1400" dirty="0"/>
              <a:t>Parking Close to Intersection</a:t>
            </a:r>
          </a:p>
          <a:p>
            <a:pPr lvl="1"/>
            <a:endParaRPr lang="en-US" sz="1400" dirty="0"/>
          </a:p>
          <a:p>
            <a:r>
              <a:rPr lang="en-US" sz="1600" dirty="0"/>
              <a:t>All changed the estimated pedestrian injury cost by the shown amount.</a:t>
            </a:r>
          </a:p>
          <a:p>
            <a:r>
              <a:rPr lang="en-US" sz="1600" dirty="0"/>
              <a:t>The number of police properties within an area affected the estimated pedestrian injury cost.</a:t>
            </a:r>
          </a:p>
          <a:p>
            <a:r>
              <a:rPr lang="en-US" sz="1600" dirty="0"/>
              <a:t>The total cost of damage to people involved in non-pedestrian accidents (in millions) affects the estimated cost of pedestrian injuries.</a:t>
            </a:r>
          </a:p>
          <a:p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28560" y="1080558"/>
          <a:ext cx="3412251" cy="5062539"/>
        </p:xfrm>
        <a:graphic>
          <a:graphicData uri="http://schemas.openxmlformats.org/drawingml/2006/table">
            <a:tbl>
              <a:tblPr firstRow="1" bandRow="1"/>
              <a:tblGrid>
                <a:gridCol w="1029879">
                  <a:extLst>
                    <a:ext uri="{9D8B030D-6E8A-4147-A177-3AD203B41FA5}">
                      <a16:colId xmlns:a16="http://schemas.microsoft.com/office/drawing/2014/main" val="3000535489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3678600083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1525562790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3457051171"/>
                    </a:ext>
                  </a:extLst>
                </a:gridCol>
                <a:gridCol w="595593">
                  <a:extLst>
                    <a:ext uri="{9D8B030D-6E8A-4147-A177-3AD203B41FA5}">
                      <a16:colId xmlns:a16="http://schemas.microsoft.com/office/drawing/2014/main" val="28901434"/>
                    </a:ext>
                  </a:extLst>
                </a:gridCol>
              </a:tblGrid>
              <a:tr h="576980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ndara" panose="020E0502030303020204" pitchFamily="34" charset="0"/>
                        </a:rPr>
                        <a:t>Coefficients Sorted by Estimate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382463"/>
                  </a:ext>
                </a:extLst>
              </a:tr>
              <a:tr h="34432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Estimate ($)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Std. Error ($)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 value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Pr(&gt;|t|)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77002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Intercept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310,397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90,519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3.429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0.00064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699717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Parking on Sidewalk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257,246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147,334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1.746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0.08117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949209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Crosswalk Needed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117,618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45,848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2.565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0.01048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830011"/>
                  </a:ext>
                </a:extLst>
              </a:tr>
              <a:tr h="63281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Vehicles Running Red Lights / Stop Signs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50,332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24,291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2.072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0.03856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50884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Unsanitary Food Operations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39,796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8,189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4.86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1.40E-06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9656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Number of Police Properties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14,442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5,850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2.469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0.01377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641458"/>
                  </a:ext>
                </a:extLst>
              </a:tr>
              <a:tr h="3164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Maximum Walk Score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5,638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1758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3.207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0.00139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888715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Unkempt Flora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3,998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2,158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1.853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0.06429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281964"/>
                  </a:ext>
                </a:extLst>
              </a:tr>
              <a:tr h="651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 Cost of Damage to People in Non-Pedestrian Accidents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267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31.8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8.391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&lt; 2e-16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994524"/>
                  </a:ext>
                </a:extLst>
              </a:tr>
              <a:tr h="1954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Speeding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-62,700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34,132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-1.837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0.06658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282772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Water Leaks and Breaks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-72,140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24,776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-2.912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0.00369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188707"/>
                  </a:ext>
                </a:extLst>
              </a:tr>
              <a:tr h="41877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Parking Close to Intersection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-146,340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82,879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-1.766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0.07781</a:t>
                      </a:r>
                    </a:p>
                  </a:txBody>
                  <a:tcPr marL="9306" marR="9306" marT="9306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37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3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451F-A294-448C-971E-B2D87AC0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Cincinnati – Pedestrian Safety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19697-B158-47E3-B45B-A778D5F43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34" y="4460965"/>
            <a:ext cx="6664516" cy="1346010"/>
          </a:xfr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spAutoFit/>
          </a:bodyPr>
          <a:lstStyle/>
          <a:p>
            <a:r>
              <a:rPr lang="en-US" sz="2400" dirty="0"/>
              <a:t>Fatalities : ~12 / year</a:t>
            </a:r>
          </a:p>
          <a:p>
            <a:r>
              <a:rPr lang="en-US" sz="2400" dirty="0"/>
              <a:t>Accidents w/ Injuries : 350 / year </a:t>
            </a:r>
          </a:p>
          <a:p>
            <a:r>
              <a:rPr lang="en-US" sz="2400" dirty="0"/>
              <a:t>Total Pedestrian Involved Accidents : 700 /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11ABD-6DC0-46FB-B75E-2F86D71A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7C8C53-04DD-415C-BDFA-E3CA6AE7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20800"/>
            <a:ext cx="4938005" cy="2469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222DA-7604-41BC-8AAD-CA16C050DDEE}"/>
              </a:ext>
            </a:extLst>
          </p:cNvPr>
          <p:cNvSpPr txBox="1"/>
          <p:nvPr/>
        </p:nvSpPr>
        <p:spPr>
          <a:xfrm>
            <a:off x="5750807" y="2984913"/>
            <a:ext cx="162256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CC0035"/>
                </a:solidFill>
                <a:latin typeface="Candara" panose="020E0502030303020204" pitchFamily="34" charset="0"/>
              </a:rPr>
              <a:t>Fatalities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D30A4-2691-48A3-B7E0-C3CAA24873BB}"/>
              </a:ext>
            </a:extLst>
          </p:cNvPr>
          <p:cNvSpPr txBox="1"/>
          <p:nvPr/>
        </p:nvSpPr>
        <p:spPr>
          <a:xfrm>
            <a:off x="5750807" y="2214241"/>
            <a:ext cx="211788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Injuries (/10)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721BF-CA31-4B30-AE76-CB7EBF930187}"/>
              </a:ext>
            </a:extLst>
          </p:cNvPr>
          <p:cNvSpPr txBox="1"/>
          <p:nvPr/>
        </p:nvSpPr>
        <p:spPr>
          <a:xfrm>
            <a:off x="5709289" y="1529207"/>
            <a:ext cx="325441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Property damage (/100)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2D78D-BBDF-4AD4-BF15-9F8A92D0EF26}"/>
              </a:ext>
            </a:extLst>
          </p:cNvPr>
          <p:cNvSpPr txBox="1"/>
          <p:nvPr/>
        </p:nvSpPr>
        <p:spPr>
          <a:xfrm>
            <a:off x="308743" y="1489997"/>
            <a:ext cx="518091" cy="20790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vert270" wrap="square" rtlCol="0">
            <a:noAutofit/>
          </a:bodyPr>
          <a:lstStyle>
            <a:defPPr>
              <a:defRPr lang="en-US"/>
            </a:defPPr>
            <a:lvl1pPr algn="ctr">
              <a:defRPr sz="140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# 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FD3F4-B8F7-495C-A9A5-684C246AD613}"/>
              </a:ext>
            </a:extLst>
          </p:cNvPr>
          <p:cNvSpPr txBox="1"/>
          <p:nvPr/>
        </p:nvSpPr>
        <p:spPr>
          <a:xfrm>
            <a:off x="684808" y="3213563"/>
            <a:ext cx="2840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A18E6-651D-4547-AB47-A63940CECDE4}"/>
              </a:ext>
            </a:extLst>
          </p:cNvPr>
          <p:cNvSpPr txBox="1"/>
          <p:nvPr/>
        </p:nvSpPr>
        <p:spPr>
          <a:xfrm>
            <a:off x="663944" y="2352405"/>
            <a:ext cx="36740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A8AC4-BD12-412F-A3F2-91BDCE224C33}"/>
              </a:ext>
            </a:extLst>
          </p:cNvPr>
          <p:cNvSpPr txBox="1"/>
          <p:nvPr/>
        </p:nvSpPr>
        <p:spPr>
          <a:xfrm>
            <a:off x="675833" y="1477166"/>
            <a:ext cx="38023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2276-A00C-447B-AE21-397BEE66CB38}"/>
              </a:ext>
            </a:extLst>
          </p:cNvPr>
          <p:cNvSpPr txBox="1"/>
          <p:nvPr/>
        </p:nvSpPr>
        <p:spPr>
          <a:xfrm>
            <a:off x="308742" y="3561096"/>
            <a:ext cx="5242011" cy="578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rtlCol="0">
            <a:noAutofit/>
          </a:bodyPr>
          <a:lstStyle>
            <a:defPPr>
              <a:defRPr lang="en-US"/>
            </a:defPPr>
            <a:lvl1pPr algn="ctr">
              <a:defRPr sz="1400">
                <a:latin typeface="Candara" panose="020E0502030303020204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E4276-47BB-4B43-AEBC-C9AE7F146CC1}"/>
              </a:ext>
            </a:extLst>
          </p:cNvPr>
          <p:cNvSpPr txBox="1"/>
          <p:nvPr/>
        </p:nvSpPr>
        <p:spPr>
          <a:xfrm>
            <a:off x="1665154" y="3552101"/>
            <a:ext cx="51648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06CC8-59A7-45DB-93E5-D45CB8D6ED1B}"/>
              </a:ext>
            </a:extLst>
          </p:cNvPr>
          <p:cNvSpPr txBox="1"/>
          <p:nvPr/>
        </p:nvSpPr>
        <p:spPr>
          <a:xfrm>
            <a:off x="2914972" y="3552101"/>
            <a:ext cx="51809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9A1EE-D2F8-47B3-90CF-F5958ACB6B67}"/>
              </a:ext>
            </a:extLst>
          </p:cNvPr>
          <p:cNvSpPr txBox="1"/>
          <p:nvPr/>
        </p:nvSpPr>
        <p:spPr>
          <a:xfrm>
            <a:off x="4177490" y="3548813"/>
            <a:ext cx="514885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89F4B-7EEE-4015-8848-1AEC8013336A}"/>
              </a:ext>
            </a:extLst>
          </p:cNvPr>
          <p:cNvSpPr txBox="1"/>
          <p:nvPr/>
        </p:nvSpPr>
        <p:spPr>
          <a:xfrm>
            <a:off x="8542646" y="6392035"/>
            <a:ext cx="5868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1 / 2</a:t>
            </a:r>
          </a:p>
        </p:txBody>
      </p:sp>
    </p:spTree>
    <p:extLst>
      <p:ext uri="{BB962C8B-B14F-4D97-AF65-F5344CB8AC3E}">
        <p14:creationId xmlns:p14="http://schemas.microsoft.com/office/powerpoint/2010/main" val="367896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Terms Explained</a:t>
            </a:r>
            <a:endParaRPr lang="en-US" dirty="0"/>
          </a:p>
        </p:txBody>
      </p:sp>
      <p:sp>
        <p:nvSpPr>
          <p:cNvPr id="245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pic>
        <p:nvPicPr>
          <p:cNvPr id="6" name="Picture 4" descr="A close up of a map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37024"/>
            <a:ext cx="8682342" cy="4881175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19755051">
            <a:off x="2960040" y="1656895"/>
            <a:ext cx="631378" cy="2387479"/>
          </a:xfrm>
          <a:prstGeom prst="rightBrace">
            <a:avLst>
              <a:gd name="adj1" fmla="val 30265"/>
              <a:gd name="adj2" fmla="val 50573"/>
            </a:avLst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stomShape 20"/>
          <p:cNvSpPr/>
          <p:nvPr/>
        </p:nvSpPr>
        <p:spPr>
          <a:xfrm>
            <a:off x="3621743" y="1663312"/>
            <a:ext cx="3334021" cy="607713"/>
          </a:xfrm>
          <a:prstGeom prst="rect">
            <a:avLst/>
          </a:prstGeom>
          <a:noFill/>
          <a:ln>
            <a:solidFill>
              <a:srgbClr val="A19589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Model has underestimated 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Potential for safety improvement</a:t>
            </a:r>
          </a:p>
        </p:txBody>
      </p:sp>
      <p:sp>
        <p:nvSpPr>
          <p:cNvPr id="8" name="Right Brace 7"/>
          <p:cNvSpPr/>
          <p:nvPr/>
        </p:nvSpPr>
        <p:spPr>
          <a:xfrm rot="20021627">
            <a:off x="3701370" y="3964257"/>
            <a:ext cx="449821" cy="1105050"/>
          </a:xfrm>
          <a:prstGeom prst="rightBrace">
            <a:avLst>
              <a:gd name="adj1" fmla="val 25591"/>
              <a:gd name="adj2" fmla="val 52944"/>
            </a:avLst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stomShape 20"/>
          <p:cNvSpPr/>
          <p:nvPr/>
        </p:nvSpPr>
        <p:spPr>
          <a:xfrm>
            <a:off x="5464187" y="3167453"/>
            <a:ext cx="3310179" cy="620315"/>
          </a:xfrm>
          <a:prstGeom prst="rect">
            <a:avLst/>
          </a:prstGeom>
          <a:noFill/>
          <a:ln>
            <a:solidFill>
              <a:srgbClr val="A19589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Model has overestimated 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Suggested to be high risk</a:t>
            </a:r>
          </a:p>
        </p:txBody>
      </p:sp>
    </p:spTree>
    <p:extLst>
      <p:ext uri="{BB962C8B-B14F-4D97-AF65-F5344CB8AC3E}">
        <p14:creationId xmlns:p14="http://schemas.microsoft.com/office/powerpoint/2010/main" val="273923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Terms Explained - Cont.</a:t>
            </a:r>
            <a:endParaRPr lang="en-US" dirty="0"/>
          </a:p>
        </p:txBody>
      </p:sp>
      <p:sp>
        <p:nvSpPr>
          <p:cNvPr id="245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pic>
        <p:nvPicPr>
          <p:cNvPr id="6" name="Picture 4" descr="A close up of a map&#10;&#10;Description generated with high confidence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37024"/>
            <a:ext cx="8682342" cy="4881175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19755051">
            <a:off x="2960040" y="1656895"/>
            <a:ext cx="631378" cy="2387479"/>
          </a:xfrm>
          <a:prstGeom prst="rightBrace">
            <a:avLst>
              <a:gd name="adj1" fmla="val 30265"/>
              <a:gd name="adj2" fmla="val 50573"/>
            </a:avLst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stomShape 20"/>
          <p:cNvSpPr/>
          <p:nvPr/>
        </p:nvSpPr>
        <p:spPr>
          <a:xfrm>
            <a:off x="3621743" y="1663312"/>
            <a:ext cx="3334021" cy="607713"/>
          </a:xfrm>
          <a:prstGeom prst="rect">
            <a:avLst/>
          </a:prstGeom>
          <a:noFill/>
          <a:ln>
            <a:solidFill>
              <a:srgbClr val="A19589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Model has underestimated 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Potential for safety improvement</a:t>
            </a:r>
          </a:p>
        </p:txBody>
      </p:sp>
      <p:sp>
        <p:nvSpPr>
          <p:cNvPr id="8" name="Right Brace 7"/>
          <p:cNvSpPr/>
          <p:nvPr/>
        </p:nvSpPr>
        <p:spPr>
          <a:xfrm rot="20021627">
            <a:off x="3701370" y="3964257"/>
            <a:ext cx="449821" cy="1105050"/>
          </a:xfrm>
          <a:prstGeom prst="rightBrace">
            <a:avLst>
              <a:gd name="adj1" fmla="val 25591"/>
              <a:gd name="adj2" fmla="val 52944"/>
            </a:avLst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stomShape 20"/>
          <p:cNvSpPr/>
          <p:nvPr/>
        </p:nvSpPr>
        <p:spPr>
          <a:xfrm>
            <a:off x="5464187" y="3167453"/>
            <a:ext cx="3310179" cy="620315"/>
          </a:xfrm>
          <a:prstGeom prst="rect">
            <a:avLst/>
          </a:prstGeom>
          <a:noFill/>
          <a:ln>
            <a:solidFill>
              <a:srgbClr val="A19589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Model has overestimated cost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Suggested to be high risk</a:t>
            </a:r>
          </a:p>
        </p:txBody>
      </p:sp>
    </p:spTree>
    <p:extLst>
      <p:ext uri="{BB962C8B-B14F-4D97-AF65-F5344CB8AC3E}">
        <p14:creationId xmlns:p14="http://schemas.microsoft.com/office/powerpoint/2010/main" val="424221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7C8416D-3F9E-4871-B2DD-5240584A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5" y="1083508"/>
            <a:ext cx="8505043" cy="4775303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45FB3C7A-2A78-44DD-8D95-78FD141C8395}"/>
              </a:ext>
            </a:extLst>
          </p:cNvPr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Visualization of Results</a:t>
            </a:r>
            <a:endParaRPr lang="en-US" sz="3200" dirty="0"/>
          </a:p>
        </p:txBody>
      </p:sp>
      <p:sp>
        <p:nvSpPr>
          <p:cNvPr id="4" name="CustomShape 20"/>
          <p:cNvSpPr/>
          <p:nvPr/>
        </p:nvSpPr>
        <p:spPr>
          <a:xfrm>
            <a:off x="2099734" y="2700692"/>
            <a:ext cx="1210733" cy="414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Westwood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37933" y="3039533"/>
            <a:ext cx="499534" cy="431626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7933" y="3039533"/>
            <a:ext cx="499534" cy="0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29467" y="3039533"/>
            <a:ext cx="381000" cy="499534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20"/>
          <p:cNvSpPr/>
          <p:nvPr/>
        </p:nvSpPr>
        <p:spPr>
          <a:xfrm>
            <a:off x="3912660" y="2624665"/>
            <a:ext cx="789516" cy="414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Clifton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79383" y="2925233"/>
            <a:ext cx="589492" cy="370417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stomShape 20"/>
          <p:cNvSpPr/>
          <p:nvPr/>
        </p:nvSpPr>
        <p:spPr>
          <a:xfrm>
            <a:off x="5646210" y="3962926"/>
            <a:ext cx="868890" cy="53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Walnut Hills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670550" y="3705534"/>
            <a:ext cx="298450" cy="301316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20"/>
          <p:cNvSpPr/>
          <p:nvPr/>
        </p:nvSpPr>
        <p:spPr>
          <a:xfrm>
            <a:off x="4763560" y="2167819"/>
            <a:ext cx="1014940" cy="53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Avondale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403850" y="2479675"/>
            <a:ext cx="98425" cy="688975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01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7C8416D-3F9E-4871-B2DD-5240584A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5" y="1083508"/>
            <a:ext cx="8505043" cy="4775303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45FB3C7A-2A78-44DD-8D95-78FD141C8395}"/>
              </a:ext>
            </a:extLst>
          </p:cNvPr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Visualization of Results – Cont. 1/2</a:t>
            </a:r>
            <a:endParaRPr lang="en-US" sz="3200" dirty="0"/>
          </a:p>
        </p:txBody>
      </p:sp>
      <p:sp>
        <p:nvSpPr>
          <p:cNvPr id="4" name="CustomShape 20"/>
          <p:cNvSpPr/>
          <p:nvPr/>
        </p:nvSpPr>
        <p:spPr>
          <a:xfrm>
            <a:off x="2099734" y="2700692"/>
            <a:ext cx="1210733" cy="414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Westwood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37933" y="3039533"/>
            <a:ext cx="499534" cy="431626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7933" y="3039533"/>
            <a:ext cx="499534" cy="0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29467" y="3039533"/>
            <a:ext cx="381000" cy="499534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20"/>
          <p:cNvSpPr/>
          <p:nvPr/>
        </p:nvSpPr>
        <p:spPr>
          <a:xfrm>
            <a:off x="3912660" y="2624665"/>
            <a:ext cx="789516" cy="414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Clifton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79383" y="2925233"/>
            <a:ext cx="589492" cy="370417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stomShape 20"/>
          <p:cNvSpPr/>
          <p:nvPr/>
        </p:nvSpPr>
        <p:spPr>
          <a:xfrm>
            <a:off x="5646210" y="3962926"/>
            <a:ext cx="868890" cy="53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Walnut Hills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670550" y="3705534"/>
            <a:ext cx="298450" cy="301316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20"/>
          <p:cNvSpPr/>
          <p:nvPr/>
        </p:nvSpPr>
        <p:spPr>
          <a:xfrm>
            <a:off x="4763560" y="2167819"/>
            <a:ext cx="1014940" cy="53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Avondale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403850" y="2479675"/>
            <a:ext cx="98425" cy="688975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87C8416D-3F9E-4871-B2DD-5240584A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05" y="1083508"/>
            <a:ext cx="8505043" cy="4775303"/>
          </a:xfrm>
          <a:prstGeom prst="rect">
            <a:avLst/>
          </a:prstGeom>
        </p:spPr>
      </p:pic>
      <p:sp>
        <p:nvSpPr>
          <p:cNvPr id="5" name="TextShape 1">
            <a:extLst>
              <a:ext uri="{FF2B5EF4-FFF2-40B4-BE49-F238E27FC236}">
                <a16:creationId xmlns:a16="http://schemas.microsoft.com/office/drawing/2014/main" id="{45FB3C7A-2A78-44DD-8D95-78FD141C8395}"/>
              </a:ext>
            </a:extLst>
          </p:cNvPr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b="1" spc="-1" dirty="0">
                <a:solidFill>
                  <a:srgbClr val="002060"/>
                </a:solidFill>
                <a:latin typeface="Candara"/>
              </a:rPr>
              <a:t>Visualization of Results – Cont. 2/2</a:t>
            </a:r>
            <a:endParaRPr lang="en-US" sz="3200" dirty="0"/>
          </a:p>
        </p:txBody>
      </p:sp>
      <p:sp>
        <p:nvSpPr>
          <p:cNvPr id="4" name="CustomShape 20"/>
          <p:cNvSpPr/>
          <p:nvPr/>
        </p:nvSpPr>
        <p:spPr>
          <a:xfrm>
            <a:off x="2099734" y="2700692"/>
            <a:ext cx="1210733" cy="414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Westwood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937933" y="3039533"/>
            <a:ext cx="499534" cy="431626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937933" y="3039533"/>
            <a:ext cx="499534" cy="0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29467" y="3039533"/>
            <a:ext cx="381000" cy="499534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stomShape 20"/>
          <p:cNvSpPr/>
          <p:nvPr/>
        </p:nvSpPr>
        <p:spPr>
          <a:xfrm>
            <a:off x="3912660" y="2624665"/>
            <a:ext cx="789516" cy="4148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Clifton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79383" y="2925233"/>
            <a:ext cx="589492" cy="370417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stomShape 20"/>
          <p:cNvSpPr/>
          <p:nvPr/>
        </p:nvSpPr>
        <p:spPr>
          <a:xfrm>
            <a:off x="5646210" y="3962926"/>
            <a:ext cx="868890" cy="53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Walnut Hills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670550" y="3705534"/>
            <a:ext cx="298450" cy="301316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20"/>
          <p:cNvSpPr/>
          <p:nvPr/>
        </p:nvSpPr>
        <p:spPr>
          <a:xfrm>
            <a:off x="4763560" y="2167819"/>
            <a:ext cx="1014940" cy="532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000000"/>
                </a:solidFill>
                <a:latin typeface="Candara"/>
              </a:rPr>
              <a:t>Avondale</a:t>
            </a:r>
            <a:endParaRPr lang="en-US" sz="1600" b="0" strike="noStrike" spc="-1" dirty="0">
              <a:latin typeface="Arial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403850" y="2479675"/>
            <a:ext cx="98425" cy="688975"/>
          </a:xfrm>
          <a:prstGeom prst="line">
            <a:avLst/>
          </a:prstGeom>
          <a:ln w="19050">
            <a:solidFill>
              <a:srgbClr val="A195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10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13039" y="365040"/>
            <a:ext cx="8533354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L</a:t>
            </a: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earning – K-means Clustering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F774CD0-0029-4A89-99FE-25666AB41C06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25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BFCE5D-F731-4CC3-8673-25260E6F7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r="8836"/>
          <a:stretch/>
        </p:blipFill>
        <p:spPr>
          <a:xfrm>
            <a:off x="490195" y="1166005"/>
            <a:ext cx="4493438" cy="1816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29DCF-0875-47A1-803A-05788DF14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r="8739"/>
          <a:stretch/>
        </p:blipFill>
        <p:spPr>
          <a:xfrm>
            <a:off x="386136" y="4518954"/>
            <a:ext cx="4647170" cy="180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6A5D6-9464-49EB-B766-F8DEBE0FB0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8351"/>
          <a:stretch/>
        </p:blipFill>
        <p:spPr>
          <a:xfrm>
            <a:off x="4655322" y="3259940"/>
            <a:ext cx="4091233" cy="1665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EE0-5614-4B8E-B8E1-FD89B2B43F80}"/>
              </a:ext>
            </a:extLst>
          </p:cNvPr>
          <p:cNvSpPr txBox="1"/>
          <p:nvPr/>
        </p:nvSpPr>
        <p:spPr>
          <a:xfrm>
            <a:off x="313039" y="1112455"/>
            <a:ext cx="149521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Walk 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E5FDF-9172-40E1-B568-A885F7FA8E28}"/>
              </a:ext>
            </a:extLst>
          </p:cNvPr>
          <p:cNvSpPr txBox="1"/>
          <p:nvPr/>
        </p:nvSpPr>
        <p:spPr>
          <a:xfrm>
            <a:off x="187777" y="4426020"/>
            <a:ext cx="323287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Commercial Property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D74F3-CB6D-475B-BDEE-5D6A62B198AD}"/>
              </a:ext>
            </a:extLst>
          </p:cNvPr>
          <p:cNvSpPr txBox="1"/>
          <p:nvPr/>
        </p:nvSpPr>
        <p:spPr>
          <a:xfrm>
            <a:off x="3600235" y="2950981"/>
            <a:ext cx="1355047" cy="905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20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k-means cluster identification in</a:t>
            </a:r>
          </a:p>
          <a:p>
            <a:r>
              <a:rPr lang="en-US" dirty="0"/>
              <a:t>t-SNE 2D mapping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39A69-0382-4554-97F3-A35EC7E82AF1}"/>
              </a:ext>
            </a:extLst>
          </p:cNvPr>
          <p:cNvSpPr txBox="1"/>
          <p:nvPr/>
        </p:nvSpPr>
        <p:spPr>
          <a:xfrm>
            <a:off x="6248639" y="3106051"/>
            <a:ext cx="275908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Service Requests - trash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C9D90-2E3A-49A4-B0A3-D4B609967344}"/>
              </a:ext>
            </a:extLst>
          </p:cNvPr>
          <p:cNvSpPr txBox="1"/>
          <p:nvPr/>
        </p:nvSpPr>
        <p:spPr>
          <a:xfrm>
            <a:off x="2019231" y="2914102"/>
            <a:ext cx="1407015" cy="9427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latin typeface="Candara" panose="020E0502030303020204" pitchFamily="34" charset="0"/>
              </a:rPr>
              <a:t>Box plot distribution of property values for each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82163-800E-478C-BD80-772057C69D1A}"/>
              </a:ext>
            </a:extLst>
          </p:cNvPr>
          <p:cNvSpPr txBox="1"/>
          <p:nvPr/>
        </p:nvSpPr>
        <p:spPr>
          <a:xfrm>
            <a:off x="461844" y="2932448"/>
            <a:ext cx="1487583" cy="9427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Magnitude distribution of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FF87C-87DE-454B-9C03-4E8BF73BAED9}"/>
              </a:ext>
            </a:extLst>
          </p:cNvPr>
          <p:cNvSpPr txBox="1"/>
          <p:nvPr/>
        </p:nvSpPr>
        <p:spPr>
          <a:xfrm>
            <a:off x="3044848" y="6003845"/>
            <a:ext cx="218681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concentrated in 2</a:t>
            </a:r>
            <a:r>
              <a:rPr lang="en-US" sz="1400" baseline="30000" dirty="0">
                <a:latin typeface="Candara" panose="020E0502030303020204" pitchFamily="34" charset="0"/>
              </a:rPr>
              <a:t>nd</a:t>
            </a:r>
            <a:r>
              <a:rPr lang="en-US" sz="1400" dirty="0">
                <a:latin typeface="Candara" panose="020E0502030303020204" pitchFamily="34" charset="0"/>
              </a:rPr>
              <a:t> cluster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A041A-61C9-45AB-ADCC-962D6431A6C6}"/>
              </a:ext>
            </a:extLst>
          </p:cNvPr>
          <p:cNvSpPr txBox="1"/>
          <p:nvPr/>
        </p:nvSpPr>
        <p:spPr>
          <a:xfrm>
            <a:off x="6434280" y="4733797"/>
            <a:ext cx="17251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highest in 2</a:t>
            </a:r>
            <a:r>
              <a:rPr lang="en-US" sz="1400" baseline="30000" dirty="0">
                <a:latin typeface="Candara" panose="020E0502030303020204" pitchFamily="34" charset="0"/>
              </a:rPr>
              <a:t>nd</a:t>
            </a:r>
            <a:r>
              <a:rPr lang="en-US" sz="1400" dirty="0">
                <a:latin typeface="Candara" panose="020E0502030303020204" pitchFamily="34" charset="0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248317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 xmlns:p15="http://schemas.microsoft.com/office/powerpoint/2012/main">
      <p:transition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13039" y="365040"/>
            <a:ext cx="8533354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L</a:t>
            </a: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earning – K-means Clustering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F774CD0-0029-4A89-99FE-25666AB41C06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26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BFCE5D-F731-4CC3-8673-25260E6F7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r="8836"/>
          <a:stretch/>
        </p:blipFill>
        <p:spPr>
          <a:xfrm>
            <a:off x="490195" y="1166005"/>
            <a:ext cx="4493438" cy="18167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29DCF-0875-47A1-803A-05788DF140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r="8739"/>
          <a:stretch/>
        </p:blipFill>
        <p:spPr>
          <a:xfrm>
            <a:off x="386136" y="4518954"/>
            <a:ext cx="4647170" cy="180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6A5D6-9464-49EB-B766-F8DEBE0FB0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8351"/>
          <a:stretch/>
        </p:blipFill>
        <p:spPr>
          <a:xfrm>
            <a:off x="4655322" y="3259940"/>
            <a:ext cx="4091233" cy="1665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F38EE0-5614-4B8E-B8E1-FD89B2B43F80}"/>
              </a:ext>
            </a:extLst>
          </p:cNvPr>
          <p:cNvSpPr txBox="1"/>
          <p:nvPr/>
        </p:nvSpPr>
        <p:spPr>
          <a:xfrm>
            <a:off x="313039" y="1112455"/>
            <a:ext cx="149521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Walk Scores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E5FDF-9172-40E1-B568-A885F7FA8E28}"/>
              </a:ext>
            </a:extLst>
          </p:cNvPr>
          <p:cNvSpPr txBox="1"/>
          <p:nvPr/>
        </p:nvSpPr>
        <p:spPr>
          <a:xfrm>
            <a:off x="187777" y="4426020"/>
            <a:ext cx="3232873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Commercial Property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D74F3-CB6D-475B-BDEE-5D6A62B198AD}"/>
              </a:ext>
            </a:extLst>
          </p:cNvPr>
          <p:cNvSpPr txBox="1"/>
          <p:nvPr/>
        </p:nvSpPr>
        <p:spPr>
          <a:xfrm>
            <a:off x="3600235" y="2950981"/>
            <a:ext cx="1355047" cy="905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>
              <a:defRPr sz="120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k-means cluster identification in</a:t>
            </a:r>
          </a:p>
          <a:p>
            <a:r>
              <a:rPr lang="en-US" dirty="0"/>
              <a:t>t-SNE 2D mapping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639A69-0382-4554-97F3-A35EC7E82AF1}"/>
              </a:ext>
            </a:extLst>
          </p:cNvPr>
          <p:cNvSpPr txBox="1"/>
          <p:nvPr/>
        </p:nvSpPr>
        <p:spPr>
          <a:xfrm>
            <a:off x="6248639" y="3106051"/>
            <a:ext cx="2759089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Candara" panose="020E0502030303020204" pitchFamily="34" charset="0"/>
              </a:rPr>
              <a:t>Service Requests - trash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C9D90-2E3A-49A4-B0A3-D4B609967344}"/>
              </a:ext>
            </a:extLst>
          </p:cNvPr>
          <p:cNvSpPr txBox="1"/>
          <p:nvPr/>
        </p:nvSpPr>
        <p:spPr>
          <a:xfrm>
            <a:off x="2019231" y="2914102"/>
            <a:ext cx="1407015" cy="9427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latin typeface="Candara" panose="020E0502030303020204" pitchFamily="34" charset="0"/>
              </a:rPr>
              <a:t>Box plot distribution of property values for each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D82163-800E-478C-BD80-772057C69D1A}"/>
              </a:ext>
            </a:extLst>
          </p:cNvPr>
          <p:cNvSpPr txBox="1"/>
          <p:nvPr/>
        </p:nvSpPr>
        <p:spPr>
          <a:xfrm>
            <a:off x="461844" y="2932448"/>
            <a:ext cx="1487583" cy="9427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latin typeface="Candara" panose="020E0502030303020204" pitchFamily="34" charset="0"/>
              </a:rPr>
              <a:t>Magnitude distribution of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FF87C-87DE-454B-9C03-4E8BF73BAED9}"/>
              </a:ext>
            </a:extLst>
          </p:cNvPr>
          <p:cNvSpPr txBox="1"/>
          <p:nvPr/>
        </p:nvSpPr>
        <p:spPr>
          <a:xfrm>
            <a:off x="3044848" y="6003845"/>
            <a:ext cx="2186817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concentrated in 2</a:t>
            </a:r>
            <a:r>
              <a:rPr lang="en-US" sz="1400" baseline="30000" dirty="0">
                <a:latin typeface="Candara" panose="020E0502030303020204" pitchFamily="34" charset="0"/>
              </a:rPr>
              <a:t>nd</a:t>
            </a:r>
            <a:r>
              <a:rPr lang="en-US" sz="1400" dirty="0">
                <a:latin typeface="Candara" panose="020E0502030303020204" pitchFamily="34" charset="0"/>
              </a:rPr>
              <a:t> cluster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A041A-61C9-45AB-ADCC-962D6431A6C6}"/>
              </a:ext>
            </a:extLst>
          </p:cNvPr>
          <p:cNvSpPr txBox="1"/>
          <p:nvPr/>
        </p:nvSpPr>
        <p:spPr>
          <a:xfrm>
            <a:off x="6434280" y="4733797"/>
            <a:ext cx="17251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highest in 2</a:t>
            </a:r>
            <a:r>
              <a:rPr lang="en-US" sz="1400" baseline="30000" dirty="0">
                <a:latin typeface="Candara" panose="020E0502030303020204" pitchFamily="34" charset="0"/>
              </a:rPr>
              <a:t>nd</a:t>
            </a:r>
            <a:r>
              <a:rPr lang="en-US" sz="1400" dirty="0">
                <a:latin typeface="Candara" panose="020E0502030303020204" pitchFamily="34" charset="0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41949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 xmlns:p15="http://schemas.microsoft.com/office/powerpoint/2012/main">
      <p:transition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28560" y="336759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L</a:t>
            </a: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earning - Observations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4AAC64A-BE06-4D34-A3B5-F8040467359E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27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CC9B5-158E-4EFD-BD0C-5EB475B93F8C}"/>
              </a:ext>
            </a:extLst>
          </p:cNvPr>
          <p:cNvSpPr txBox="1"/>
          <p:nvPr/>
        </p:nvSpPr>
        <p:spPr>
          <a:xfrm>
            <a:off x="4815273" y="1105702"/>
            <a:ext cx="42156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Candara" panose="020E0502030303020204" pitchFamily="34" charset="0"/>
              </a:rPr>
              <a:t>Blue </a:t>
            </a:r>
            <a:r>
              <a:rPr lang="en-US" sz="1400" dirty="0">
                <a:latin typeface="Candara" panose="020E0502030303020204" pitchFamily="34" charset="0"/>
              </a:rPr>
              <a:t>areas are mostly residential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Candara" panose="020E0502030303020204" pitchFamily="34" charset="0"/>
              </a:rPr>
              <a:t>Green areas</a:t>
            </a:r>
            <a:r>
              <a:rPr lang="en-US" sz="1400" dirty="0">
                <a:latin typeface="Candara" panose="020E0502030303020204" pitchFamily="34" charset="0"/>
              </a:rPr>
              <a:t> have better overall walk score, with a mean score of 54. This falls under "Somewhat walkable, Some errands can be accomplished by walk" of the walk score description.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ndara" panose="020E0502030303020204" pitchFamily="34" charset="0"/>
              </a:rPr>
              <a:t>**** Over-The-Rhine, Mt. Auburn and Central Business District are three neighborhoods with a good walk score, qualifying for "</a:t>
            </a:r>
            <a:r>
              <a:rPr lang="en-US" sz="1400" b="1" dirty="0">
                <a:latin typeface="Candara" panose="020E0502030303020204" pitchFamily="34" charset="0"/>
              </a:rPr>
              <a:t>Very walkable</a:t>
            </a:r>
            <a:r>
              <a:rPr lang="en-US" sz="1400" dirty="0">
                <a:latin typeface="Candara" panose="020E0502030303020204" pitchFamily="34" charset="0"/>
              </a:rPr>
              <a:t>" conditions.</a:t>
            </a:r>
            <a:endParaRPr lang="en-US" dirty="0">
              <a:highlight>
                <a:srgbClr val="FF0000"/>
              </a:highlight>
              <a:latin typeface="Candara" panose="020E0502030303020204" pitchFamily="34" charset="0"/>
            </a:endParaRP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CE517CB8-CB29-4AEF-A495-8DA3533C9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12207" r="28596" b="22341"/>
          <a:stretch/>
        </p:blipFill>
        <p:spPr>
          <a:xfrm>
            <a:off x="518473" y="1207018"/>
            <a:ext cx="4328293" cy="260604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53619-EF01-4F16-A28B-6E33DA4FF11D}"/>
              </a:ext>
            </a:extLst>
          </p:cNvPr>
          <p:cNvSpPr txBox="1"/>
          <p:nvPr/>
        </p:nvSpPr>
        <p:spPr>
          <a:xfrm>
            <a:off x="518473" y="4255553"/>
            <a:ext cx="83615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rabicPeriod"/>
              <a:defRPr sz="1400" b="1">
                <a:latin typeface="Candara" panose="020E0502030303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Red</a:t>
            </a:r>
            <a:r>
              <a:rPr lang="en-US" b="0" dirty="0"/>
              <a:t> areas mostly complain about metal trash, while blue area complain about insect and animal related service requests.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Pedestrian-Signal issues like vehicles running stop signs, short walk signals, vehicles that do not yield at crosswalks, and lack of visibility are mainly around </a:t>
            </a:r>
            <a:r>
              <a:rPr lang="en-US" dirty="0" err="1"/>
              <a:t>Oakely</a:t>
            </a:r>
            <a:r>
              <a:rPr lang="en-US" dirty="0"/>
              <a:t>, Clifton, Hyde Park, Madisonville, Pleasant Ridge</a:t>
            </a:r>
            <a:r>
              <a:rPr lang="en-US" b="0" dirty="0"/>
              <a:t>. 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Most Water leaks are predominantly in </a:t>
            </a:r>
            <a:r>
              <a:rPr lang="en-US" dirty="0"/>
              <a:t>green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71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 xmlns:p15="http://schemas.microsoft.com/office/powerpoint/2012/main">
      <p:transition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28560" y="336759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L</a:t>
            </a: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earning - Observations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4AAC64A-BE06-4D34-A3B5-F8040467359E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28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CC9B5-158E-4EFD-BD0C-5EB475B93F8C}"/>
              </a:ext>
            </a:extLst>
          </p:cNvPr>
          <p:cNvSpPr txBox="1"/>
          <p:nvPr/>
        </p:nvSpPr>
        <p:spPr>
          <a:xfrm>
            <a:off x="4815273" y="1105702"/>
            <a:ext cx="42156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Candara" panose="020E0502030303020204" pitchFamily="34" charset="0"/>
              </a:rPr>
              <a:t>Blue </a:t>
            </a:r>
            <a:r>
              <a:rPr lang="en-US" sz="1400" dirty="0">
                <a:latin typeface="Candara" panose="020E0502030303020204" pitchFamily="34" charset="0"/>
              </a:rPr>
              <a:t>areas are mostly residential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Candara" panose="020E0502030303020204" pitchFamily="34" charset="0"/>
              </a:rPr>
              <a:t>Green areas</a:t>
            </a:r>
            <a:r>
              <a:rPr lang="en-US" sz="1400" dirty="0">
                <a:latin typeface="Candara" panose="020E0502030303020204" pitchFamily="34" charset="0"/>
              </a:rPr>
              <a:t> have better overall walk score, with a mean score of 54. This falls under "Somewhat walkable, Some errands can be accomplished by walk" of the walk score description.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ndara" panose="020E0502030303020204" pitchFamily="34" charset="0"/>
              </a:rPr>
              <a:t>**** Over-The-Rhine, Mt. Auburn and Central Business District are three neighborhoods with a good walk score, qualifying for "</a:t>
            </a:r>
            <a:r>
              <a:rPr lang="en-US" sz="1400" b="1" dirty="0">
                <a:latin typeface="Candara" panose="020E0502030303020204" pitchFamily="34" charset="0"/>
              </a:rPr>
              <a:t>Very walkable</a:t>
            </a:r>
            <a:r>
              <a:rPr lang="en-US" sz="1400" dirty="0">
                <a:latin typeface="Candara" panose="020E0502030303020204" pitchFamily="34" charset="0"/>
              </a:rPr>
              <a:t>" conditions.</a:t>
            </a:r>
            <a:endParaRPr lang="en-US" dirty="0">
              <a:highlight>
                <a:srgbClr val="FF0000"/>
              </a:highlight>
              <a:latin typeface="Candara" panose="020E0502030303020204" pitchFamily="34" charset="0"/>
            </a:endParaRP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CE517CB8-CB29-4AEF-A495-8DA3533C9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12207" r="28596" b="22341"/>
          <a:stretch/>
        </p:blipFill>
        <p:spPr>
          <a:xfrm>
            <a:off x="518473" y="1207018"/>
            <a:ext cx="4328293" cy="260604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53619-EF01-4F16-A28B-6E33DA4FF11D}"/>
              </a:ext>
            </a:extLst>
          </p:cNvPr>
          <p:cNvSpPr txBox="1"/>
          <p:nvPr/>
        </p:nvSpPr>
        <p:spPr>
          <a:xfrm>
            <a:off x="518473" y="4255553"/>
            <a:ext cx="83615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rabicPeriod"/>
              <a:defRPr sz="1400" b="1">
                <a:latin typeface="Candara" panose="020E0502030303020204" pitchFamily="34" charset="0"/>
              </a:defRPr>
            </a:lvl1pPr>
          </a:lstStyle>
          <a:p>
            <a:pPr marL="0" indent="0">
              <a:buNone/>
            </a:pPr>
            <a:r>
              <a:rPr lang="en-US" dirty="0"/>
              <a:t>Red</a:t>
            </a:r>
            <a:r>
              <a:rPr lang="en-US" b="0" dirty="0"/>
              <a:t> areas mostly complain about metal trash, while blue area complain about insect and animal related service requests.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Pedestrian-Signal issues like vehicles running stop signs, short walk signals, vehicles that do not yield at crosswalks, and lack of visibility are mainly around </a:t>
            </a:r>
            <a:r>
              <a:rPr lang="en-US" dirty="0" err="1"/>
              <a:t>Oakely</a:t>
            </a:r>
            <a:r>
              <a:rPr lang="en-US" dirty="0"/>
              <a:t>, Clifton, Hyde Park, Madisonville, Pleasant Ridge</a:t>
            </a:r>
            <a:r>
              <a:rPr lang="en-US" b="0" dirty="0"/>
              <a:t>. 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Most Water leaks are predominantly in </a:t>
            </a:r>
            <a:r>
              <a:rPr lang="en-US" dirty="0"/>
              <a:t>green</a:t>
            </a:r>
            <a:r>
              <a:rPr lang="en-US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71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 xmlns:p15="http://schemas.microsoft.com/office/powerpoint/2012/main">
      <p:transition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28560" y="33676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L</a:t>
            </a: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earning 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9374535-F771-41E4-9FD6-C0F0710E6169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4A21-2BA3-4779-8F32-9588131EED22}"/>
              </a:ext>
            </a:extLst>
          </p:cNvPr>
          <p:cNvSpPr txBox="1"/>
          <p:nvPr/>
        </p:nvSpPr>
        <p:spPr>
          <a:xfrm>
            <a:off x="478018" y="991102"/>
            <a:ext cx="2633848" cy="258532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Cluster 0: </a:t>
            </a:r>
            <a:r>
              <a:rPr lang="en-US" dirty="0">
                <a:solidFill>
                  <a:srgbClr val="315DFF"/>
                </a:solidFill>
                <a:latin typeface="Candara" panose="020E0502030303020204" pitchFamily="34" charset="0"/>
              </a:rPr>
              <a:t>Blue</a:t>
            </a:r>
          </a:p>
          <a:p>
            <a:r>
              <a:rPr lang="en-US" dirty="0">
                <a:latin typeface="Candara" panose="020E0502030303020204" pitchFamily="34" charset="0"/>
              </a:rPr>
              <a:t>Property Type: </a:t>
            </a:r>
          </a:p>
          <a:p>
            <a:r>
              <a:rPr lang="en-US" dirty="0">
                <a:latin typeface="Candara" panose="020E0502030303020204" pitchFamily="34" charset="0"/>
              </a:rPr>
              <a:t>Residential	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Animals and Insects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Unkempt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Vehicles Running Red Lights and Stop Signs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1FB67-8D6B-4FC7-B00C-1A425CEF7B66}"/>
              </a:ext>
            </a:extLst>
          </p:cNvPr>
          <p:cNvSpPr txBox="1"/>
          <p:nvPr/>
        </p:nvSpPr>
        <p:spPr>
          <a:xfrm>
            <a:off x="3224904" y="1001722"/>
            <a:ext cx="2633849" cy="258532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algn="ctr"/>
            <a:r>
              <a:rPr lang="en-US" dirty="0">
                <a:latin typeface="Candara" panose="020E0502030303020204" pitchFamily="34" charset="0"/>
              </a:rPr>
              <a:t>Cluster 1: </a:t>
            </a:r>
            <a:r>
              <a:rPr lang="en-US" dirty="0">
                <a:solidFill>
                  <a:srgbClr val="036C00"/>
                </a:solidFill>
                <a:latin typeface="Candara" panose="020E0502030303020204" pitchFamily="34" charset="0"/>
              </a:rPr>
              <a:t>Green</a:t>
            </a:r>
          </a:p>
          <a:p>
            <a:r>
              <a:rPr lang="en-US" dirty="0">
                <a:latin typeface="Candara" panose="020E0502030303020204" pitchFamily="34" charset="0"/>
              </a:rPr>
              <a:t>Property Type: Commercial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Speeding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Water Leaks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Heavy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Vehicles not Yielding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A20D8-77C8-48D3-B673-206C0005CC0D}"/>
              </a:ext>
            </a:extLst>
          </p:cNvPr>
          <p:cNvSpPr txBox="1"/>
          <p:nvPr/>
        </p:nvSpPr>
        <p:spPr>
          <a:xfrm>
            <a:off x="5963676" y="991102"/>
            <a:ext cx="2702306" cy="31393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algn="ctr"/>
            <a:r>
              <a:rPr lang="en-US" dirty="0">
                <a:latin typeface="Candara" panose="020E0502030303020204" pitchFamily="34" charset="0"/>
              </a:rPr>
              <a:t>Cluster 2 : </a:t>
            </a:r>
            <a:r>
              <a:rPr lang="en-US" dirty="0">
                <a:solidFill>
                  <a:srgbClr val="CC0035"/>
                </a:solidFill>
                <a:latin typeface="Candara" panose="020E0502030303020204" pitchFamily="34" charset="0"/>
              </a:rPr>
              <a:t>Red</a:t>
            </a:r>
          </a:p>
          <a:p>
            <a:r>
              <a:rPr lang="en-US" dirty="0">
                <a:latin typeface="Candara" panose="020E0502030303020204" pitchFamily="34" charset="0"/>
              </a:rPr>
              <a:t>Property Type: </a:t>
            </a:r>
          </a:p>
          <a:p>
            <a:r>
              <a:rPr lang="en-US" dirty="0">
                <a:latin typeface="Candara" panose="020E0502030303020204" pitchFamily="34" charset="0"/>
              </a:rPr>
              <a:t>Industrial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Metal Trash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Cars Unable to Find Parking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Lack of Sidewalks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Potholes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8" name="Picture 7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74F391F-2012-4A36-9F1D-E7BD2D42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61" y="3952923"/>
            <a:ext cx="3186129" cy="2017881"/>
          </a:xfrm>
          <a:prstGeom prst="rect">
            <a:avLst/>
          </a:prstGeo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A3C9DEEF-1474-42BD-AB0E-8C16759D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12207" r="28596" b="22341"/>
          <a:stretch/>
        </p:blipFill>
        <p:spPr>
          <a:xfrm>
            <a:off x="478019" y="3693274"/>
            <a:ext cx="4093982" cy="2464963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534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 xmlns:p15="http://schemas.microsoft.com/office/powerpoint/2012/main">
      <p:transition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451F-A294-448C-971E-B2D87AC0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Cincinnati – Pedestrian Safety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19697-B158-47E3-B45B-A778D5F43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34" y="4460965"/>
            <a:ext cx="6664516" cy="1346010"/>
          </a:xfr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spAutoFit/>
          </a:bodyPr>
          <a:lstStyle/>
          <a:p>
            <a:r>
              <a:rPr lang="en-US" sz="2400" dirty="0"/>
              <a:t>Fatalities : ~12 / year</a:t>
            </a:r>
          </a:p>
          <a:p>
            <a:r>
              <a:rPr lang="en-US" sz="2400" dirty="0"/>
              <a:t>Accidents w/ Injuries : 350 / year </a:t>
            </a:r>
          </a:p>
          <a:p>
            <a:r>
              <a:rPr lang="en-US" sz="2400" dirty="0"/>
              <a:t>Total Pedestrian Involved Accidents : 700 /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11ABD-6DC0-46FB-B75E-2F86D71A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7C8C53-04DD-415C-BDFA-E3CA6AE7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20800"/>
            <a:ext cx="4938005" cy="2469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6222DA-7604-41BC-8AAD-CA16C050DDEE}"/>
              </a:ext>
            </a:extLst>
          </p:cNvPr>
          <p:cNvSpPr txBox="1"/>
          <p:nvPr/>
        </p:nvSpPr>
        <p:spPr>
          <a:xfrm>
            <a:off x="5750807" y="2984913"/>
            <a:ext cx="162256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CC0035"/>
                </a:solidFill>
                <a:latin typeface="Candara" panose="020E0502030303020204" pitchFamily="34" charset="0"/>
              </a:rPr>
              <a:t>Fatalities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D30A4-2691-48A3-B7E0-C3CAA24873BB}"/>
              </a:ext>
            </a:extLst>
          </p:cNvPr>
          <p:cNvSpPr txBox="1"/>
          <p:nvPr/>
        </p:nvSpPr>
        <p:spPr>
          <a:xfrm>
            <a:off x="5750807" y="2214241"/>
            <a:ext cx="2117887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Injuries (/10)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721BF-CA31-4B30-AE76-CB7EBF930187}"/>
              </a:ext>
            </a:extLst>
          </p:cNvPr>
          <p:cNvSpPr txBox="1"/>
          <p:nvPr/>
        </p:nvSpPr>
        <p:spPr>
          <a:xfrm>
            <a:off x="5709289" y="1529207"/>
            <a:ext cx="325441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Property damage (/100)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2D78D-BBDF-4AD4-BF15-9F8A92D0EF26}"/>
              </a:ext>
            </a:extLst>
          </p:cNvPr>
          <p:cNvSpPr txBox="1"/>
          <p:nvPr/>
        </p:nvSpPr>
        <p:spPr>
          <a:xfrm>
            <a:off x="308743" y="1489997"/>
            <a:ext cx="518091" cy="20790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vert270" wrap="square" rtlCol="0">
            <a:noAutofit/>
          </a:bodyPr>
          <a:lstStyle>
            <a:defPPr>
              <a:defRPr lang="en-US"/>
            </a:defPPr>
            <a:lvl1pPr algn="ctr">
              <a:defRPr sz="1400"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# 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FD3F4-B8F7-495C-A9A5-684C246AD613}"/>
              </a:ext>
            </a:extLst>
          </p:cNvPr>
          <p:cNvSpPr txBox="1"/>
          <p:nvPr/>
        </p:nvSpPr>
        <p:spPr>
          <a:xfrm>
            <a:off x="684808" y="3213563"/>
            <a:ext cx="28405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A18E6-651D-4547-AB47-A63940CECDE4}"/>
              </a:ext>
            </a:extLst>
          </p:cNvPr>
          <p:cNvSpPr txBox="1"/>
          <p:nvPr/>
        </p:nvSpPr>
        <p:spPr>
          <a:xfrm>
            <a:off x="663944" y="2352405"/>
            <a:ext cx="36740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A8AC4-BD12-412F-A3F2-91BDCE224C33}"/>
              </a:ext>
            </a:extLst>
          </p:cNvPr>
          <p:cNvSpPr txBox="1"/>
          <p:nvPr/>
        </p:nvSpPr>
        <p:spPr>
          <a:xfrm>
            <a:off x="675833" y="1477166"/>
            <a:ext cx="38023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2276-A00C-447B-AE21-397BEE66CB38}"/>
              </a:ext>
            </a:extLst>
          </p:cNvPr>
          <p:cNvSpPr txBox="1"/>
          <p:nvPr/>
        </p:nvSpPr>
        <p:spPr>
          <a:xfrm>
            <a:off x="308742" y="3561096"/>
            <a:ext cx="5242011" cy="578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rtlCol="0">
            <a:noAutofit/>
          </a:bodyPr>
          <a:lstStyle>
            <a:defPPr>
              <a:defRPr lang="en-US"/>
            </a:defPPr>
            <a:lvl1pPr algn="ctr">
              <a:defRPr sz="1400">
                <a:latin typeface="Candara" panose="020E0502030303020204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Year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E4276-47BB-4B43-AEBC-C9AE7F146CC1}"/>
              </a:ext>
            </a:extLst>
          </p:cNvPr>
          <p:cNvSpPr txBox="1"/>
          <p:nvPr/>
        </p:nvSpPr>
        <p:spPr>
          <a:xfrm>
            <a:off x="1665154" y="3552101"/>
            <a:ext cx="516488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06CC8-59A7-45DB-93E5-D45CB8D6ED1B}"/>
              </a:ext>
            </a:extLst>
          </p:cNvPr>
          <p:cNvSpPr txBox="1"/>
          <p:nvPr/>
        </p:nvSpPr>
        <p:spPr>
          <a:xfrm>
            <a:off x="2914972" y="3552101"/>
            <a:ext cx="51809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E9A1EE-D2F8-47B3-90CF-F5958ACB6B67}"/>
              </a:ext>
            </a:extLst>
          </p:cNvPr>
          <p:cNvSpPr txBox="1"/>
          <p:nvPr/>
        </p:nvSpPr>
        <p:spPr>
          <a:xfrm>
            <a:off x="4177490" y="3548813"/>
            <a:ext cx="514885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523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28560" y="33676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</a:t>
            </a:r>
            <a:r>
              <a:rPr lang="en-US" sz="3200" b="1" spc="-1" dirty="0">
                <a:solidFill>
                  <a:srgbClr val="002060"/>
                </a:solidFill>
                <a:latin typeface="Candara"/>
                <a:ea typeface="Candara"/>
              </a:rPr>
              <a:t>L</a:t>
            </a: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earning 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9374535-F771-41E4-9FD6-C0F0710E6169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30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4A21-2BA3-4779-8F32-9588131EED22}"/>
              </a:ext>
            </a:extLst>
          </p:cNvPr>
          <p:cNvSpPr txBox="1"/>
          <p:nvPr/>
        </p:nvSpPr>
        <p:spPr>
          <a:xfrm>
            <a:off x="478018" y="991102"/>
            <a:ext cx="2633848" cy="258532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Cluster 0: </a:t>
            </a:r>
            <a:r>
              <a:rPr lang="en-US" dirty="0">
                <a:solidFill>
                  <a:srgbClr val="315DFF"/>
                </a:solidFill>
                <a:latin typeface="Candara" panose="020E0502030303020204" pitchFamily="34" charset="0"/>
              </a:rPr>
              <a:t>Blue</a:t>
            </a:r>
          </a:p>
          <a:p>
            <a:r>
              <a:rPr lang="en-US" dirty="0">
                <a:latin typeface="Candara" panose="020E0502030303020204" pitchFamily="34" charset="0"/>
              </a:rPr>
              <a:t>Property Type: </a:t>
            </a:r>
          </a:p>
          <a:p>
            <a:r>
              <a:rPr lang="en-US" dirty="0">
                <a:latin typeface="Candara" panose="020E0502030303020204" pitchFamily="34" charset="0"/>
              </a:rPr>
              <a:t>Residential	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Animals and Insects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Unkempt Vegetation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Vehicles Running Red Lights and Stop Signs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1FB67-8D6B-4FC7-B00C-1A425CEF7B66}"/>
              </a:ext>
            </a:extLst>
          </p:cNvPr>
          <p:cNvSpPr txBox="1"/>
          <p:nvPr/>
        </p:nvSpPr>
        <p:spPr>
          <a:xfrm>
            <a:off x="3224904" y="1001722"/>
            <a:ext cx="2633849" cy="258532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algn="ctr"/>
            <a:r>
              <a:rPr lang="en-US" dirty="0">
                <a:latin typeface="Candara" panose="020E0502030303020204" pitchFamily="34" charset="0"/>
              </a:rPr>
              <a:t>Cluster 1: </a:t>
            </a:r>
            <a:r>
              <a:rPr lang="en-US" dirty="0">
                <a:solidFill>
                  <a:srgbClr val="036C00"/>
                </a:solidFill>
                <a:latin typeface="Candara" panose="020E0502030303020204" pitchFamily="34" charset="0"/>
              </a:rPr>
              <a:t>Green</a:t>
            </a:r>
          </a:p>
          <a:p>
            <a:r>
              <a:rPr lang="en-US" dirty="0">
                <a:latin typeface="Candara" panose="020E0502030303020204" pitchFamily="34" charset="0"/>
              </a:rPr>
              <a:t>Property Type: Commercial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Speeding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Water Leaks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Heavy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Vehicles not Yielding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A20D8-77C8-48D3-B673-206C0005CC0D}"/>
              </a:ext>
            </a:extLst>
          </p:cNvPr>
          <p:cNvSpPr txBox="1"/>
          <p:nvPr/>
        </p:nvSpPr>
        <p:spPr>
          <a:xfrm>
            <a:off x="5963676" y="991102"/>
            <a:ext cx="2702306" cy="313932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pPr algn="ctr"/>
            <a:r>
              <a:rPr lang="en-US" dirty="0">
                <a:latin typeface="Candara" panose="020E0502030303020204" pitchFamily="34" charset="0"/>
              </a:rPr>
              <a:t>Cluster 2 : </a:t>
            </a:r>
            <a:r>
              <a:rPr lang="en-US" dirty="0">
                <a:solidFill>
                  <a:srgbClr val="CC0035"/>
                </a:solidFill>
                <a:latin typeface="Candara" panose="020E0502030303020204" pitchFamily="34" charset="0"/>
              </a:rPr>
              <a:t>Red</a:t>
            </a:r>
          </a:p>
          <a:p>
            <a:r>
              <a:rPr lang="en-US" dirty="0">
                <a:latin typeface="Candara" panose="020E0502030303020204" pitchFamily="34" charset="0"/>
              </a:rPr>
              <a:t>Property Type: </a:t>
            </a:r>
          </a:p>
          <a:p>
            <a:r>
              <a:rPr lang="en-US" dirty="0">
                <a:latin typeface="Candara" panose="020E0502030303020204" pitchFamily="34" charset="0"/>
              </a:rPr>
              <a:t>Industrial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Metal Trash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Cars Unable to Find Parking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Lack of Sidewalks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Potholes</a:t>
            </a:r>
          </a:p>
          <a:p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8" name="Picture 7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74F391F-2012-4A36-9F1D-E7BD2D421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61" y="3952923"/>
            <a:ext cx="3186129" cy="2017881"/>
          </a:xfrm>
          <a:prstGeom prst="rect">
            <a:avLst/>
          </a:prstGeom>
        </p:spPr>
      </p:pic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A3C9DEEF-1474-42BD-AB0E-8C16759D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3" t="12207" r="28596" b="22341"/>
          <a:stretch/>
        </p:blipFill>
        <p:spPr>
          <a:xfrm>
            <a:off x="478019" y="3693274"/>
            <a:ext cx="4093982" cy="2464963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6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 xmlns:p15="http://schemas.microsoft.com/office/powerpoint/2012/main">
      <p:transition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28560" y="33676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55BA909-6FEE-4BAD-801A-308E4E7C3E35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31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05BBB-4DB6-4BE2-8872-F3C718E69AAE}"/>
              </a:ext>
            </a:extLst>
          </p:cNvPr>
          <p:cNvSpPr txBox="1"/>
          <p:nvPr/>
        </p:nvSpPr>
        <p:spPr>
          <a:xfrm>
            <a:off x="487158" y="1162300"/>
            <a:ext cx="850601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>
              <a:solidFill>
                <a:srgbClr val="FF0000"/>
              </a:solidFill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98E15F-B349-43B6-8C1D-A2319130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E9CF0-745B-4909-91AC-6815B275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2928"/>
            <a:ext cx="7886700" cy="5245041"/>
          </a:xfrm>
        </p:spPr>
        <p:txBody>
          <a:bodyPr>
            <a:noAutofit/>
          </a:bodyPr>
          <a:lstStyle/>
          <a:p>
            <a:r>
              <a:rPr lang="en-US" sz="2400" dirty="0"/>
              <a:t>PSI Regions Identified</a:t>
            </a:r>
          </a:p>
          <a:p>
            <a:pPr lvl="1"/>
            <a:r>
              <a:rPr lang="en-US" sz="2000" dirty="0"/>
              <a:t>~30 grid cells targeted from random forest binary model</a:t>
            </a:r>
          </a:p>
          <a:p>
            <a:pPr lvl="2"/>
            <a:r>
              <a:rPr lang="en-US" sz="1800" dirty="0"/>
              <a:t>RF Binary model – 75% TP / 20% FP Rate</a:t>
            </a:r>
          </a:p>
          <a:p>
            <a:pPr lvl="2"/>
            <a:r>
              <a:rPr lang="en-US" sz="1800" dirty="0"/>
              <a:t>Regression – R</a:t>
            </a:r>
            <a:r>
              <a:rPr lang="en-US" sz="1800" baseline="30000" dirty="0"/>
              <a:t>2</a:t>
            </a:r>
            <a:r>
              <a:rPr lang="en-US" sz="1800" dirty="0"/>
              <a:t> consistent with published results from other cities</a:t>
            </a:r>
          </a:p>
          <a:p>
            <a:r>
              <a:rPr lang="en-US" sz="2400" dirty="0"/>
              <a:t>Influential Factors</a:t>
            </a:r>
          </a:p>
          <a:p>
            <a:pPr lvl="1"/>
            <a:r>
              <a:rPr lang="en-US" sz="2000" dirty="0"/>
              <a:t>Non-pedestrian involved accidents</a:t>
            </a:r>
          </a:p>
          <a:p>
            <a:pPr lvl="1"/>
            <a:r>
              <a:rPr lang="en-US" sz="2000" dirty="0"/>
              <a:t>Public transportation accessibility</a:t>
            </a:r>
          </a:p>
          <a:p>
            <a:pPr lvl="1"/>
            <a:r>
              <a:rPr lang="en-US" sz="2000" dirty="0"/>
              <a:t>Number of service requests for buildings, sidewalk, and vegetation</a:t>
            </a:r>
          </a:p>
          <a:p>
            <a:r>
              <a:rPr lang="en-US" sz="2400" dirty="0"/>
              <a:t>Non-Supervised Learning </a:t>
            </a:r>
          </a:p>
          <a:p>
            <a:pPr lvl="1"/>
            <a:r>
              <a:rPr lang="en-US" sz="2000" dirty="0"/>
              <a:t>Westwood, Mt. Washington and East End </a:t>
            </a:r>
          </a:p>
          <a:p>
            <a:pPr lvl="2"/>
            <a:r>
              <a:rPr lang="en-US" sz="1800" dirty="0"/>
              <a:t>Speeding vehicles and non-yielding to pedestrians</a:t>
            </a:r>
          </a:p>
          <a:p>
            <a:pPr lvl="1"/>
            <a:r>
              <a:rPr lang="en-US" sz="2000" dirty="0"/>
              <a:t>Clifton, Madisonville, Walnut Hills and Mt. Washington </a:t>
            </a:r>
          </a:p>
          <a:p>
            <a:pPr lvl="2"/>
            <a:r>
              <a:rPr lang="en-US" sz="1800" dirty="0"/>
              <a:t>Construct additional sidewalks and crosswalks</a:t>
            </a:r>
          </a:p>
          <a:p>
            <a:pPr lvl="1"/>
            <a:r>
              <a:rPr lang="en-US" sz="2000" dirty="0"/>
              <a:t>Over-the-Rhine, Downtown and Clifton</a:t>
            </a:r>
          </a:p>
          <a:p>
            <a:pPr lvl="2"/>
            <a:r>
              <a:rPr lang="en-US" sz="1800" dirty="0"/>
              <a:t>Increase bike-ability</a:t>
            </a:r>
          </a:p>
        </p:txBody>
      </p:sp>
    </p:spTree>
    <p:extLst>
      <p:ext uri="{BB962C8B-B14F-4D97-AF65-F5344CB8AC3E}">
        <p14:creationId xmlns:p14="http://schemas.microsoft.com/office/powerpoint/2010/main" val="7533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28560" y="33676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55BA909-6FEE-4BAD-801A-308E4E7C3E35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32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05BBB-4DB6-4BE2-8872-F3C718E69AAE}"/>
              </a:ext>
            </a:extLst>
          </p:cNvPr>
          <p:cNvSpPr txBox="1"/>
          <p:nvPr/>
        </p:nvSpPr>
        <p:spPr>
          <a:xfrm>
            <a:off x="487158" y="1162300"/>
            <a:ext cx="850601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>
              <a:solidFill>
                <a:srgbClr val="FF0000"/>
              </a:solidFill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98E15F-B349-43B6-8C1D-A2319130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E9CF0-745B-4909-91AC-6815B275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2928"/>
            <a:ext cx="7886700" cy="5245041"/>
          </a:xfrm>
        </p:spPr>
        <p:txBody>
          <a:bodyPr>
            <a:noAutofit/>
          </a:bodyPr>
          <a:lstStyle/>
          <a:p>
            <a:r>
              <a:rPr lang="en-US" sz="2400" dirty="0"/>
              <a:t>PSI Regions Identified</a:t>
            </a:r>
          </a:p>
          <a:p>
            <a:pPr lvl="1"/>
            <a:r>
              <a:rPr lang="en-US" sz="2000" dirty="0"/>
              <a:t>~30 grid cells targeted from random forest binary model</a:t>
            </a:r>
          </a:p>
          <a:p>
            <a:pPr lvl="2"/>
            <a:r>
              <a:rPr lang="en-US" sz="1800" dirty="0"/>
              <a:t>RF Binary model – 75% TP / 20% FP Rate</a:t>
            </a:r>
          </a:p>
          <a:p>
            <a:pPr lvl="2"/>
            <a:r>
              <a:rPr lang="en-US" sz="1800" dirty="0"/>
              <a:t>Regression – R</a:t>
            </a:r>
            <a:r>
              <a:rPr lang="en-US" sz="1800" baseline="30000" dirty="0"/>
              <a:t>2</a:t>
            </a:r>
            <a:r>
              <a:rPr lang="en-US" sz="1800" dirty="0"/>
              <a:t> consistent with published results from other cities</a:t>
            </a:r>
          </a:p>
          <a:p>
            <a:r>
              <a:rPr lang="en-US" sz="2400" dirty="0"/>
              <a:t>Influential Factors</a:t>
            </a:r>
          </a:p>
          <a:p>
            <a:pPr lvl="1"/>
            <a:r>
              <a:rPr lang="en-US" sz="2000" dirty="0"/>
              <a:t>Non-pedestrian involved accidents</a:t>
            </a:r>
          </a:p>
          <a:p>
            <a:pPr lvl="1"/>
            <a:r>
              <a:rPr lang="en-US" sz="2000" dirty="0"/>
              <a:t>Public transportation accessibility</a:t>
            </a:r>
          </a:p>
          <a:p>
            <a:pPr lvl="1"/>
            <a:r>
              <a:rPr lang="en-US" sz="2000" dirty="0"/>
              <a:t>Number of service requests for buildings, sidewalk, and vegetation</a:t>
            </a:r>
          </a:p>
          <a:p>
            <a:r>
              <a:rPr lang="en-US" sz="2400" dirty="0"/>
              <a:t>Non-Supervised Learning </a:t>
            </a:r>
          </a:p>
          <a:p>
            <a:pPr lvl="1"/>
            <a:r>
              <a:rPr lang="en-US" sz="2000" dirty="0"/>
              <a:t>Westwood, Mt. Washington and East End </a:t>
            </a:r>
          </a:p>
          <a:p>
            <a:pPr lvl="2"/>
            <a:r>
              <a:rPr lang="en-US" sz="1800" dirty="0"/>
              <a:t>Speeding vehicles and non-yielding to pedestrians</a:t>
            </a:r>
          </a:p>
          <a:p>
            <a:pPr lvl="1"/>
            <a:r>
              <a:rPr lang="en-US" sz="2000" dirty="0"/>
              <a:t>Clifton, Madisonville, Walnut Hills and Mt. Washington </a:t>
            </a:r>
          </a:p>
          <a:p>
            <a:pPr lvl="2"/>
            <a:r>
              <a:rPr lang="en-US" sz="1800" dirty="0"/>
              <a:t>Construct additional sidewalks and crosswalks</a:t>
            </a:r>
          </a:p>
          <a:p>
            <a:pPr lvl="1"/>
            <a:r>
              <a:rPr lang="en-US" sz="2000" dirty="0"/>
              <a:t>Over-the-Rhine, Downtown and Clifton</a:t>
            </a:r>
          </a:p>
          <a:p>
            <a:pPr lvl="2"/>
            <a:r>
              <a:rPr lang="en-US" sz="1800" dirty="0"/>
              <a:t>Increase bike-ability</a:t>
            </a:r>
          </a:p>
        </p:txBody>
      </p:sp>
    </p:spTree>
    <p:extLst>
      <p:ext uri="{BB962C8B-B14F-4D97-AF65-F5344CB8AC3E}">
        <p14:creationId xmlns:p14="http://schemas.microsoft.com/office/powerpoint/2010/main" val="17191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28560" y="33676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55BA909-6FEE-4BAD-801A-308E4E7C3E35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33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05BBB-4DB6-4BE2-8872-F3C718E69AAE}"/>
              </a:ext>
            </a:extLst>
          </p:cNvPr>
          <p:cNvSpPr txBox="1"/>
          <p:nvPr/>
        </p:nvSpPr>
        <p:spPr>
          <a:xfrm>
            <a:off x="487158" y="1162300"/>
            <a:ext cx="850601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>
              <a:solidFill>
                <a:srgbClr val="FF0000"/>
              </a:solidFill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  <a:cs typeface="Calibri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98E15F-B349-43B6-8C1D-A2319130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E9CF0-745B-4909-91AC-6815B275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2928"/>
            <a:ext cx="7886700" cy="5245041"/>
          </a:xfrm>
        </p:spPr>
        <p:txBody>
          <a:bodyPr>
            <a:noAutofit/>
          </a:bodyPr>
          <a:lstStyle/>
          <a:p>
            <a:r>
              <a:rPr lang="en-US" sz="2400" dirty="0"/>
              <a:t>PSI Regions Identified</a:t>
            </a:r>
          </a:p>
          <a:p>
            <a:pPr lvl="1"/>
            <a:r>
              <a:rPr lang="en-US" sz="2000" dirty="0"/>
              <a:t>~30 grid cells targeted from random forest binary model</a:t>
            </a:r>
          </a:p>
          <a:p>
            <a:pPr lvl="2"/>
            <a:r>
              <a:rPr lang="en-US" sz="1800" dirty="0"/>
              <a:t>RF Binary model – 75% TP / 20% FP Rate</a:t>
            </a:r>
          </a:p>
          <a:p>
            <a:pPr lvl="2"/>
            <a:r>
              <a:rPr lang="en-US" sz="1800" dirty="0"/>
              <a:t>Regression – R</a:t>
            </a:r>
            <a:r>
              <a:rPr lang="en-US" sz="1800" baseline="30000" dirty="0"/>
              <a:t>2</a:t>
            </a:r>
            <a:r>
              <a:rPr lang="en-US" sz="1800" dirty="0"/>
              <a:t> consistent with published results from other cities</a:t>
            </a:r>
          </a:p>
          <a:p>
            <a:r>
              <a:rPr lang="en-US" sz="2400" dirty="0"/>
              <a:t>Influential Factors</a:t>
            </a:r>
          </a:p>
          <a:p>
            <a:pPr lvl="1"/>
            <a:r>
              <a:rPr lang="en-US" sz="2000" dirty="0"/>
              <a:t>Non-pedestrian involved accidents</a:t>
            </a:r>
          </a:p>
          <a:p>
            <a:pPr lvl="1"/>
            <a:r>
              <a:rPr lang="en-US" sz="2000" dirty="0"/>
              <a:t>Public transportation accessibility</a:t>
            </a:r>
          </a:p>
          <a:p>
            <a:pPr lvl="1"/>
            <a:r>
              <a:rPr lang="en-US" sz="2000" dirty="0"/>
              <a:t>Number of service requests for buildings, sidewalk, and vegetation</a:t>
            </a:r>
          </a:p>
          <a:p>
            <a:r>
              <a:rPr lang="en-US" sz="2400" dirty="0"/>
              <a:t>Non-Supervised Learning </a:t>
            </a:r>
          </a:p>
          <a:p>
            <a:pPr lvl="1"/>
            <a:r>
              <a:rPr lang="en-US" sz="2000" dirty="0"/>
              <a:t>Westwood, Mt. Washington and East End </a:t>
            </a:r>
          </a:p>
          <a:p>
            <a:pPr lvl="2"/>
            <a:r>
              <a:rPr lang="en-US" sz="1800" dirty="0"/>
              <a:t>Speeding vehicles and non-yielding to pedestrians</a:t>
            </a:r>
          </a:p>
          <a:p>
            <a:pPr lvl="1"/>
            <a:r>
              <a:rPr lang="en-US" sz="2000" dirty="0"/>
              <a:t>Clifton, Madisonville, Walnut Hills and Mt. Washington </a:t>
            </a:r>
          </a:p>
          <a:p>
            <a:pPr lvl="2"/>
            <a:r>
              <a:rPr lang="en-US" sz="1800" dirty="0"/>
              <a:t>Construct additional sidewalks and crosswalks</a:t>
            </a:r>
          </a:p>
          <a:p>
            <a:pPr lvl="1"/>
            <a:r>
              <a:rPr lang="en-US" sz="2000" dirty="0"/>
              <a:t>Over-the-Rhine, Downtown and Clifton</a:t>
            </a:r>
          </a:p>
          <a:p>
            <a:pPr lvl="2"/>
            <a:r>
              <a:rPr lang="en-US" sz="1800" dirty="0"/>
              <a:t>Increase bike-ability</a:t>
            </a:r>
          </a:p>
        </p:txBody>
      </p:sp>
    </p:spTree>
    <p:extLst>
      <p:ext uri="{BB962C8B-B14F-4D97-AF65-F5344CB8AC3E}">
        <p14:creationId xmlns:p14="http://schemas.microsoft.com/office/powerpoint/2010/main" val="24394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939C-4006-476C-A561-C02DC81E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Pedestrian Accidents – Locations / Severity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4263F-B476-4497-97B8-699B76AA719E}"/>
              </a:ext>
            </a:extLst>
          </p:cNvPr>
          <p:cNvSpPr txBox="1">
            <a:spLocks/>
          </p:cNvSpPr>
          <p:nvPr/>
        </p:nvSpPr>
        <p:spPr>
          <a:xfrm>
            <a:off x="782886" y="4392703"/>
            <a:ext cx="7886700" cy="153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Characteristics</a:t>
            </a:r>
          </a:p>
          <a:p>
            <a:pPr lvl="1"/>
            <a:r>
              <a:rPr lang="en-US" sz="2000" dirty="0"/>
              <a:t>widely dispersed across the city</a:t>
            </a:r>
          </a:p>
          <a:p>
            <a:pPr lvl="1"/>
            <a:r>
              <a:rPr lang="en-US" sz="2000" dirty="0"/>
              <a:t>heaviest concentration at city center &amp; near east neighborhoods</a:t>
            </a:r>
          </a:p>
          <a:p>
            <a:pPr lvl="1"/>
            <a:r>
              <a:rPr lang="en-US" sz="2000" dirty="0"/>
              <a:t>National Safety Council estimated cost : $500M / year (all-in)</a:t>
            </a:r>
          </a:p>
        </p:txBody>
      </p:sp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FF2735D-7C12-4C19-AABA-1ECD5C8A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6" y="1178436"/>
            <a:ext cx="4573099" cy="2743859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27DDC18-3748-44CE-8FC3-58205B70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28" y="1172279"/>
            <a:ext cx="4774172" cy="2864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C9006-3E0A-4995-A345-DC73571D3F32}"/>
              </a:ext>
            </a:extLst>
          </p:cNvPr>
          <p:cNvSpPr txBox="1"/>
          <p:nvPr/>
        </p:nvSpPr>
        <p:spPr>
          <a:xfrm>
            <a:off x="8542646" y="6392035"/>
            <a:ext cx="5868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1 / 2</a:t>
            </a:r>
          </a:p>
        </p:txBody>
      </p:sp>
    </p:spTree>
    <p:extLst>
      <p:ext uri="{BB962C8B-B14F-4D97-AF65-F5344CB8AC3E}">
        <p14:creationId xmlns:p14="http://schemas.microsoft.com/office/powerpoint/2010/main" val="13798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4939C-4006-476C-A561-C02DC81E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Pedestrian Accidents – Locations / Severity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64263F-B476-4497-97B8-699B76AA719E}"/>
              </a:ext>
            </a:extLst>
          </p:cNvPr>
          <p:cNvSpPr txBox="1">
            <a:spLocks/>
          </p:cNvSpPr>
          <p:nvPr/>
        </p:nvSpPr>
        <p:spPr>
          <a:xfrm>
            <a:off x="782886" y="4392703"/>
            <a:ext cx="7886700" cy="1538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Characteristics</a:t>
            </a:r>
          </a:p>
          <a:p>
            <a:pPr lvl="1"/>
            <a:r>
              <a:rPr lang="en-US" sz="2000" dirty="0"/>
              <a:t>widely dispersed across the city</a:t>
            </a:r>
          </a:p>
          <a:p>
            <a:pPr lvl="1"/>
            <a:r>
              <a:rPr lang="en-US" sz="2000" dirty="0"/>
              <a:t>heaviest concentration at city center &amp; near east neighborhoods</a:t>
            </a:r>
          </a:p>
          <a:p>
            <a:pPr lvl="1"/>
            <a:r>
              <a:rPr lang="en-US" sz="2000" dirty="0"/>
              <a:t>National Safety Council estimated cost : $500M / year (all-in)</a:t>
            </a:r>
          </a:p>
        </p:txBody>
      </p:sp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FF2735D-7C12-4C19-AABA-1ECD5C8A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6" y="1178436"/>
            <a:ext cx="4573099" cy="2743859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27DDC18-3748-44CE-8FC3-58205B70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28" y="1172279"/>
            <a:ext cx="4774172" cy="28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3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43EF44A-B2A0-4B2A-A0E9-09F2D0689F94}"/>
              </a:ext>
            </a:extLst>
          </p:cNvPr>
          <p:cNvGrpSpPr/>
          <p:nvPr/>
        </p:nvGrpSpPr>
        <p:grpSpPr>
          <a:xfrm>
            <a:off x="1143003" y="1126364"/>
            <a:ext cx="6857994" cy="4202935"/>
            <a:chOff x="1454227" y="1624988"/>
            <a:chExt cx="6857994" cy="420293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9732AB-A687-40DD-8182-ACE441B09C7A}"/>
                </a:ext>
              </a:extLst>
            </p:cNvPr>
            <p:cNvGrpSpPr/>
            <p:nvPr/>
          </p:nvGrpSpPr>
          <p:grpSpPr>
            <a:xfrm>
              <a:off x="1454227" y="1624988"/>
              <a:ext cx="6857994" cy="4202935"/>
              <a:chOff x="1454227" y="1624988"/>
              <a:chExt cx="6857994" cy="420293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C0B3B61-E483-497D-B227-BB14539AB9FB}"/>
                  </a:ext>
                </a:extLst>
              </p:cNvPr>
              <p:cNvCxnSpPr/>
              <p:nvPr/>
            </p:nvCxnSpPr>
            <p:spPr>
              <a:xfrm flipH="1">
                <a:off x="1938969" y="1685581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02D4606F-090B-49F4-8280-DE667A70ACCB}"/>
                  </a:ext>
                </a:extLst>
              </p:cNvPr>
              <p:cNvCxnSpPr/>
              <p:nvPr/>
            </p:nvCxnSpPr>
            <p:spPr>
              <a:xfrm flipH="1">
                <a:off x="2939668" y="2112484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929275-9F2C-49E2-95E2-A6A90C804EA4}"/>
                  </a:ext>
                </a:extLst>
              </p:cNvPr>
              <p:cNvCxnSpPr/>
              <p:nvPr/>
            </p:nvCxnSpPr>
            <p:spPr>
              <a:xfrm flipH="1">
                <a:off x="3962401" y="2561421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1D20B3B-A693-4F73-8EDF-B9B11DC00EC7}"/>
                  </a:ext>
                </a:extLst>
              </p:cNvPr>
              <p:cNvCxnSpPr/>
              <p:nvPr/>
            </p:nvCxnSpPr>
            <p:spPr>
              <a:xfrm flipH="1">
                <a:off x="4974117" y="2991079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8CA3977-FA11-4A7F-AF99-426726280A09}"/>
                  </a:ext>
                </a:extLst>
              </p:cNvPr>
              <p:cNvCxnSpPr/>
              <p:nvPr/>
            </p:nvCxnSpPr>
            <p:spPr>
              <a:xfrm>
                <a:off x="1454227" y="4021157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0BEE6B2-73DA-4C5F-9B8E-A7E88EE31E5B}"/>
                  </a:ext>
                </a:extLst>
              </p:cNvPr>
              <p:cNvCxnSpPr/>
              <p:nvPr/>
            </p:nvCxnSpPr>
            <p:spPr>
              <a:xfrm>
                <a:off x="2190520" y="3402379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350C33-3AF5-4F15-B74F-89CEF6DCADCF}"/>
                  </a:ext>
                </a:extLst>
              </p:cNvPr>
              <p:cNvCxnSpPr/>
              <p:nvPr/>
            </p:nvCxnSpPr>
            <p:spPr>
              <a:xfrm>
                <a:off x="2893763" y="2772580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A8B7E-DE95-495E-91FB-E38E10C7047E}"/>
                  </a:ext>
                </a:extLst>
              </p:cNvPr>
              <p:cNvCxnSpPr/>
              <p:nvPr/>
            </p:nvCxnSpPr>
            <p:spPr>
              <a:xfrm>
                <a:off x="3587822" y="2254787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84A20A1-2CE4-44F6-BDBA-767138F28E39}"/>
                  </a:ext>
                </a:extLst>
              </p:cNvPr>
              <p:cNvCxnSpPr/>
              <p:nvPr/>
            </p:nvCxnSpPr>
            <p:spPr>
              <a:xfrm>
                <a:off x="4291065" y="1624988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4568BE-6C8D-4879-88E2-0BFA557BF3B8}"/>
                </a:ext>
              </a:extLst>
            </p:cNvPr>
            <p:cNvGrpSpPr/>
            <p:nvPr/>
          </p:nvGrpSpPr>
          <p:grpSpPr>
            <a:xfrm>
              <a:off x="4187876" y="2732075"/>
              <a:ext cx="2084391" cy="1278643"/>
              <a:chOff x="106129" y="1925200"/>
              <a:chExt cx="2084391" cy="127864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3860BBF-F333-4A79-8B0B-147552FCCA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968" y="2012446"/>
                <a:ext cx="772511" cy="68829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B4A922-2F8B-4678-A06F-513BD25E8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4903" y="2420957"/>
                <a:ext cx="878683" cy="78288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CA9F4E8-821B-431D-88FB-84A6C2F2A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29" y="2553389"/>
                <a:ext cx="1390332" cy="624697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9DD756-419B-4B26-A960-8E81BE779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490" y="1925200"/>
                <a:ext cx="1636030" cy="73509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itle 44">
            <a:extLst>
              <a:ext uri="{FF2B5EF4-FFF2-40B4-BE49-F238E27FC236}">
                <a16:creationId xmlns:a16="http://schemas.microsoft.com/office/drawing/2014/main" id="{0D02007E-43C6-4D2B-A7F6-2828A7A3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Concept – Grid Cell Aggregation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F4D261-EB0A-4219-B5C7-179FDDD963DC}"/>
              </a:ext>
            </a:extLst>
          </p:cNvPr>
          <p:cNvSpPr txBox="1"/>
          <p:nvPr/>
        </p:nvSpPr>
        <p:spPr>
          <a:xfrm rot="18844723">
            <a:off x="5229665" y="3102904"/>
            <a:ext cx="60305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250m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2A9CFE-81D9-46F1-9E36-FFDA642C6CEE}"/>
              </a:ext>
            </a:extLst>
          </p:cNvPr>
          <p:cNvSpPr txBox="1"/>
          <p:nvPr/>
        </p:nvSpPr>
        <p:spPr>
          <a:xfrm rot="1666643">
            <a:off x="4064181" y="3127839"/>
            <a:ext cx="60305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250m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ADD49D-B754-4053-9EEC-151DA55643E9}"/>
              </a:ext>
            </a:extLst>
          </p:cNvPr>
          <p:cNvSpPr txBox="1"/>
          <p:nvPr/>
        </p:nvSpPr>
        <p:spPr>
          <a:xfrm>
            <a:off x="329634" y="1233465"/>
            <a:ext cx="3541932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2060"/>
                </a:solidFill>
                <a:latin typeface="Candara" panose="020E0502030303020204" pitchFamily="34" charset="0"/>
              </a:rPr>
              <a:t>Pedestrian Accidents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ndara" panose="020E0502030303020204" pitchFamily="34" charset="0"/>
              </a:rPr>
              <a:t>Cost factor = Sum(accident * severity)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ndara" panose="020E0502030303020204" pitchFamily="34" charset="0"/>
              </a:rPr>
              <a:t>Event factor = Sum(number events)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D6F67E-9E1B-4618-97C9-4DC34CF5A1FD}"/>
              </a:ext>
            </a:extLst>
          </p:cNvPr>
          <p:cNvSpPr txBox="1"/>
          <p:nvPr/>
        </p:nvSpPr>
        <p:spPr>
          <a:xfrm>
            <a:off x="305009" y="2460881"/>
            <a:ext cx="3473271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Independent Estimators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Non-pedestrian accidents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Pedestrian survey responses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Reported near-misses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Street surface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Walk 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Fire incidents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Non-emergency service requests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Property values &amp; uses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Public transportation accessibility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4F0E54-0E63-41E7-B0F5-96C39A6ACF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87594" y="1028037"/>
          <a:ext cx="2658617" cy="5057034"/>
        </p:xfrm>
        <a:graphic>
          <a:graphicData uri="http://schemas.openxmlformats.org/drawingml/2006/table">
            <a:tbl>
              <a:tblPr/>
              <a:tblGrid>
                <a:gridCol w="686446">
                  <a:extLst>
                    <a:ext uri="{9D8B030D-6E8A-4147-A177-3AD203B41FA5}">
                      <a16:colId xmlns:a16="http://schemas.microsoft.com/office/drawing/2014/main" val="1762453659"/>
                    </a:ext>
                  </a:extLst>
                </a:gridCol>
                <a:gridCol w="446735">
                  <a:extLst>
                    <a:ext uri="{9D8B030D-6E8A-4147-A177-3AD203B41FA5}">
                      <a16:colId xmlns:a16="http://schemas.microsoft.com/office/drawing/2014/main" val="2618889281"/>
                    </a:ext>
                  </a:extLst>
                </a:gridCol>
                <a:gridCol w="446735">
                  <a:extLst>
                    <a:ext uri="{9D8B030D-6E8A-4147-A177-3AD203B41FA5}">
                      <a16:colId xmlns:a16="http://schemas.microsoft.com/office/drawing/2014/main" val="1968335048"/>
                    </a:ext>
                  </a:extLst>
                </a:gridCol>
                <a:gridCol w="446735">
                  <a:extLst>
                    <a:ext uri="{9D8B030D-6E8A-4147-A177-3AD203B41FA5}">
                      <a16:colId xmlns:a16="http://schemas.microsoft.com/office/drawing/2014/main" val="2206466914"/>
                    </a:ext>
                  </a:extLst>
                </a:gridCol>
                <a:gridCol w="631966">
                  <a:extLst>
                    <a:ext uri="{9D8B030D-6E8A-4147-A177-3AD203B41FA5}">
                      <a16:colId xmlns:a16="http://schemas.microsoft.com/office/drawing/2014/main" val="3172587117"/>
                    </a:ext>
                  </a:extLst>
                </a:gridCol>
              </a:tblGrid>
              <a:tr h="858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cell_id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530045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630027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530038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40084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Pedestrian Event Costs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0.749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10.69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24.993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4149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sum_cost.y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973.74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1724.687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1796.4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Traffic Accidents</a:t>
                      </a: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914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num_events.y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196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210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69693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num_fire_incd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434691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med_sale_res_y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989,016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13,356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Property Values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4849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med_sale_res_n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12,815,000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33,618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6498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med_sale_com_y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27,413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351,822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8,303,951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99580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med_sale_com_n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9154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med_sale_ind_y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444,023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884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med_sale_ind_n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01180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med_sale_pbo_y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4300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med_sale_pbo_n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8174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mean_walk_score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Walk Score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5841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min_walk_score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64811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max_walk_score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62739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num_walk_scores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9104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sum_lane_cnt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206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517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Street Surfaces</a:t>
                      </a: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8944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sum_width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2024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907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5209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1348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sum_area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601532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122758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2745087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60557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num_streets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33271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dist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0.000416949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0.000330175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0.000343675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Bus Dist</a:t>
                      </a: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39323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n_object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1321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animals_insects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Non-Emergency Service Requests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0880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building.related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203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9565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construction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4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food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2109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others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155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156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70051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police.property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237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service.complaint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7656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street_sidewalk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5018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traffic_sig0l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9343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trash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0440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trees_plants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4532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water.leak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8824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zoning_parking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493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n_request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277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353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16617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access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Pedestrian Survey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1842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dblprk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611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dnotyld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1012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jywalk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0723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lvisib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4138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lwfws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5757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nobikef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36535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noswlk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3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other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9901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prkint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23534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prkswlk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79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speed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44011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vrrlss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6093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wlksig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65608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xwalk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61181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assist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5337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bikes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8712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drives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3002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other.1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49660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walks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8244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n_rqst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4809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num_near_misses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Misc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584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2D77315-0C3C-40A7-A5AA-4A3ADC830D1B}"/>
              </a:ext>
            </a:extLst>
          </p:cNvPr>
          <p:cNvSpPr txBox="1"/>
          <p:nvPr/>
        </p:nvSpPr>
        <p:spPr>
          <a:xfrm>
            <a:off x="671934" y="5214737"/>
            <a:ext cx="7387544" cy="80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normAutofit fontScale="925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All events occurring within same geographic sector aggregated as a common response – predictor data 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4C1531-18F3-4881-ACC9-FEFAF0999568}"/>
              </a:ext>
            </a:extLst>
          </p:cNvPr>
          <p:cNvSpPr txBox="1"/>
          <p:nvPr/>
        </p:nvSpPr>
        <p:spPr>
          <a:xfrm>
            <a:off x="8542646" y="6392035"/>
            <a:ext cx="5868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1 / 2</a:t>
            </a:r>
          </a:p>
        </p:txBody>
      </p:sp>
    </p:spTree>
    <p:extLst>
      <p:ext uri="{BB962C8B-B14F-4D97-AF65-F5344CB8AC3E}">
        <p14:creationId xmlns:p14="http://schemas.microsoft.com/office/powerpoint/2010/main" val="414934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A43EF44A-B2A0-4B2A-A0E9-09F2D0689F94}"/>
              </a:ext>
            </a:extLst>
          </p:cNvPr>
          <p:cNvGrpSpPr/>
          <p:nvPr/>
        </p:nvGrpSpPr>
        <p:grpSpPr>
          <a:xfrm>
            <a:off x="1143003" y="1126364"/>
            <a:ext cx="6857994" cy="4202935"/>
            <a:chOff x="1454227" y="1624988"/>
            <a:chExt cx="6857994" cy="420293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B9732AB-A687-40DD-8182-ACE441B09C7A}"/>
                </a:ext>
              </a:extLst>
            </p:cNvPr>
            <p:cNvGrpSpPr/>
            <p:nvPr/>
          </p:nvGrpSpPr>
          <p:grpSpPr>
            <a:xfrm>
              <a:off x="1454227" y="1624988"/>
              <a:ext cx="6857994" cy="4202935"/>
              <a:chOff x="1454227" y="1624988"/>
              <a:chExt cx="6857994" cy="420293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C0B3B61-E483-497D-B227-BB14539AB9FB}"/>
                  </a:ext>
                </a:extLst>
              </p:cNvPr>
              <p:cNvCxnSpPr/>
              <p:nvPr/>
            </p:nvCxnSpPr>
            <p:spPr>
              <a:xfrm flipH="1">
                <a:off x="1938969" y="1685581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02D4606F-090B-49F4-8280-DE667A70ACCB}"/>
                  </a:ext>
                </a:extLst>
              </p:cNvPr>
              <p:cNvCxnSpPr/>
              <p:nvPr/>
            </p:nvCxnSpPr>
            <p:spPr>
              <a:xfrm flipH="1">
                <a:off x="2939668" y="2112484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929275-9F2C-49E2-95E2-A6A90C804EA4}"/>
                  </a:ext>
                </a:extLst>
              </p:cNvPr>
              <p:cNvCxnSpPr/>
              <p:nvPr/>
            </p:nvCxnSpPr>
            <p:spPr>
              <a:xfrm flipH="1">
                <a:off x="3962401" y="2561421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1D20B3B-A693-4F73-8EDF-B9B11DC00EC7}"/>
                  </a:ext>
                </a:extLst>
              </p:cNvPr>
              <p:cNvCxnSpPr/>
              <p:nvPr/>
            </p:nvCxnSpPr>
            <p:spPr>
              <a:xfrm flipH="1">
                <a:off x="4974117" y="2991079"/>
                <a:ext cx="2930486" cy="2610997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8CA3977-FA11-4A7F-AF99-426726280A09}"/>
                  </a:ext>
                </a:extLst>
              </p:cNvPr>
              <p:cNvCxnSpPr/>
              <p:nvPr/>
            </p:nvCxnSpPr>
            <p:spPr>
              <a:xfrm>
                <a:off x="1454227" y="4021157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0BEE6B2-73DA-4C5F-9B8E-A7E88EE31E5B}"/>
                  </a:ext>
                </a:extLst>
              </p:cNvPr>
              <p:cNvCxnSpPr/>
              <p:nvPr/>
            </p:nvCxnSpPr>
            <p:spPr>
              <a:xfrm>
                <a:off x="2190520" y="3402379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350C33-3AF5-4F15-B74F-89CEF6DCADCF}"/>
                  </a:ext>
                </a:extLst>
              </p:cNvPr>
              <p:cNvCxnSpPr/>
              <p:nvPr/>
            </p:nvCxnSpPr>
            <p:spPr>
              <a:xfrm>
                <a:off x="2893763" y="2772580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A8B7E-DE95-495E-91FB-E38E10C7047E}"/>
                  </a:ext>
                </a:extLst>
              </p:cNvPr>
              <p:cNvCxnSpPr/>
              <p:nvPr/>
            </p:nvCxnSpPr>
            <p:spPr>
              <a:xfrm>
                <a:off x="3587822" y="2254787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84A20A1-2CE4-44F6-BDBA-767138F28E39}"/>
                  </a:ext>
                </a:extLst>
              </p:cNvPr>
              <p:cNvCxnSpPr/>
              <p:nvPr/>
            </p:nvCxnSpPr>
            <p:spPr>
              <a:xfrm>
                <a:off x="4291065" y="1624988"/>
                <a:ext cx="4021156" cy="1806766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4568BE-6C8D-4879-88E2-0BFA557BF3B8}"/>
                </a:ext>
              </a:extLst>
            </p:cNvPr>
            <p:cNvGrpSpPr/>
            <p:nvPr/>
          </p:nvGrpSpPr>
          <p:grpSpPr>
            <a:xfrm>
              <a:off x="4187876" y="2732075"/>
              <a:ext cx="2084391" cy="1278643"/>
              <a:chOff x="106129" y="1925200"/>
              <a:chExt cx="2084391" cy="127864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3860BBF-F333-4A79-8B0B-147552FCCA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968" y="2012446"/>
                <a:ext cx="772511" cy="68829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B4A922-2F8B-4678-A06F-513BD25E8C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4903" y="2420957"/>
                <a:ext cx="878683" cy="782886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CA9F4E8-821B-431D-88FB-84A6C2F2A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29" y="2553389"/>
                <a:ext cx="1390332" cy="624697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49DD756-419B-4B26-A960-8E81BE7799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490" y="1925200"/>
                <a:ext cx="1636030" cy="735093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itle 44">
            <a:extLst>
              <a:ext uri="{FF2B5EF4-FFF2-40B4-BE49-F238E27FC236}">
                <a16:creationId xmlns:a16="http://schemas.microsoft.com/office/drawing/2014/main" id="{0D02007E-43C6-4D2B-A7F6-2828A7A3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Concept – Grid Cell Aggregation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F4D261-EB0A-4219-B5C7-179FDDD963DC}"/>
              </a:ext>
            </a:extLst>
          </p:cNvPr>
          <p:cNvSpPr txBox="1"/>
          <p:nvPr/>
        </p:nvSpPr>
        <p:spPr>
          <a:xfrm rot="18844723">
            <a:off x="5229665" y="3102904"/>
            <a:ext cx="60305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250m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2A9CFE-81D9-46F1-9E36-FFDA642C6CEE}"/>
              </a:ext>
            </a:extLst>
          </p:cNvPr>
          <p:cNvSpPr txBox="1"/>
          <p:nvPr/>
        </p:nvSpPr>
        <p:spPr>
          <a:xfrm rot="1666643">
            <a:off x="4064181" y="3127839"/>
            <a:ext cx="60305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ndara" panose="020E0502030303020204" pitchFamily="34" charset="0"/>
              </a:rPr>
              <a:t>250m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ADD49D-B754-4053-9EEC-151DA55643E9}"/>
              </a:ext>
            </a:extLst>
          </p:cNvPr>
          <p:cNvSpPr txBox="1"/>
          <p:nvPr/>
        </p:nvSpPr>
        <p:spPr>
          <a:xfrm>
            <a:off x="329634" y="1233465"/>
            <a:ext cx="3541932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2060"/>
                </a:solidFill>
                <a:latin typeface="Candara" panose="020E0502030303020204" pitchFamily="34" charset="0"/>
              </a:rPr>
              <a:t>Pedestrian Accidents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ndara" panose="020E0502030303020204" pitchFamily="34" charset="0"/>
              </a:rPr>
              <a:t>Cost factor = Sum(accident * severity)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andara" panose="020E0502030303020204" pitchFamily="34" charset="0"/>
              </a:rPr>
              <a:t>Event factor = Sum(number events)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D6F67E-9E1B-4618-97C9-4DC34CF5A1FD}"/>
              </a:ext>
            </a:extLst>
          </p:cNvPr>
          <p:cNvSpPr txBox="1"/>
          <p:nvPr/>
        </p:nvSpPr>
        <p:spPr>
          <a:xfrm>
            <a:off x="305009" y="2460881"/>
            <a:ext cx="3473271" cy="2246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Independent Estimators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Non-pedestrian accidents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Pedestrian survey responses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Reported near-misses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Street surface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Walk Scores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Fire incidents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Non-emergency service requests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Property values &amp; uses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Candara" panose="020E0502030303020204" pitchFamily="34" charset="0"/>
              </a:rPr>
              <a:t>Public transportation accessibility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4F0E54-0E63-41E7-B0F5-96C39A6ACF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87594" y="1028037"/>
          <a:ext cx="2658617" cy="5057034"/>
        </p:xfrm>
        <a:graphic>
          <a:graphicData uri="http://schemas.openxmlformats.org/drawingml/2006/table">
            <a:tbl>
              <a:tblPr/>
              <a:tblGrid>
                <a:gridCol w="686446">
                  <a:extLst>
                    <a:ext uri="{9D8B030D-6E8A-4147-A177-3AD203B41FA5}">
                      <a16:colId xmlns:a16="http://schemas.microsoft.com/office/drawing/2014/main" val="1762453659"/>
                    </a:ext>
                  </a:extLst>
                </a:gridCol>
                <a:gridCol w="446735">
                  <a:extLst>
                    <a:ext uri="{9D8B030D-6E8A-4147-A177-3AD203B41FA5}">
                      <a16:colId xmlns:a16="http://schemas.microsoft.com/office/drawing/2014/main" val="2618889281"/>
                    </a:ext>
                  </a:extLst>
                </a:gridCol>
                <a:gridCol w="446735">
                  <a:extLst>
                    <a:ext uri="{9D8B030D-6E8A-4147-A177-3AD203B41FA5}">
                      <a16:colId xmlns:a16="http://schemas.microsoft.com/office/drawing/2014/main" val="1968335048"/>
                    </a:ext>
                  </a:extLst>
                </a:gridCol>
                <a:gridCol w="446735">
                  <a:extLst>
                    <a:ext uri="{9D8B030D-6E8A-4147-A177-3AD203B41FA5}">
                      <a16:colId xmlns:a16="http://schemas.microsoft.com/office/drawing/2014/main" val="2206466914"/>
                    </a:ext>
                  </a:extLst>
                </a:gridCol>
                <a:gridCol w="631966">
                  <a:extLst>
                    <a:ext uri="{9D8B030D-6E8A-4147-A177-3AD203B41FA5}">
                      <a16:colId xmlns:a16="http://schemas.microsoft.com/office/drawing/2014/main" val="3172587117"/>
                    </a:ext>
                  </a:extLst>
                </a:gridCol>
              </a:tblGrid>
              <a:tr h="858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cell_id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530045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630027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530038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40084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Pedestrian Event Costs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0.749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10.69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24.993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4149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sum_cost.y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973.74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1724.687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1796.4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Traffic Accidents</a:t>
                      </a: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0914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num_events.y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196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210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69693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num_fire_incd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434691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med_sale_res_y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989,016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13,356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Property Values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4849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med_sale_res_n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12,815,000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33,618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46498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med_sale_com_y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27,413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351,822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8,303,951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99580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med_sale_com_n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25,600,000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59154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med_sale_ind_y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444,023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8884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med_sale_ind_n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01180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med_sale_pbo_y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4300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med_sale_pbo_n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8174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mean_walk_score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Walk Score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15841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min_walk_score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64811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max_walk_score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62739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num_walk_scores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89104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sum_lane_cnt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206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517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Street Surfaces</a:t>
                      </a: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8944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sum_width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2024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907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5209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71348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sum_area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601532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122758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2745087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60557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num_streets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533271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dist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0.000416949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0.000330175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0.000343675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Bus Dist</a:t>
                      </a: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39323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n_object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31321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animals_insects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Non-Emergency Service Requests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0880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building.related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203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9565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construction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4674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food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2109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others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124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155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156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70051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police.property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237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service.complaint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37656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street_sidewalk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85018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traffic_sig0l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19343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trash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91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45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64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30440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trees_plants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8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29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4532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water.leak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488244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zoning_parking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5493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n_request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481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277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353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616617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access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1"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Pedestrian Survey</a:t>
                      </a:r>
                    </a:p>
                  </a:txBody>
                  <a:tcPr marL="4086" marR="4086" marT="4086" marB="0" vert="vert27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01842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dblprk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6116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dnotyld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10126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jywalk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0723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lvisib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4138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lwfws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5757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nobikef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36535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noswlk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3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other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9901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prkint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23534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prkswlk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20679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speed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44011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vrrlss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6093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wlksig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65608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xwalk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611810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assist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5337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bikes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87128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drives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530025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other.1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496602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walks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082443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n_rqst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48099"/>
                  </a:ext>
                </a:extLst>
              </a:tr>
              <a:tr h="85806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num_near_misses</a:t>
                      </a:r>
                    </a:p>
                  </a:txBody>
                  <a:tcPr marL="4086" marR="4086" marT="408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0</a:t>
                      </a:r>
                    </a:p>
                  </a:txBody>
                  <a:tcPr marL="4086" marR="4086" marT="40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Misc</a:t>
                      </a:r>
                      <a:endParaRPr 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4086" marR="4086" marT="408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5584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2D77315-0C3C-40A7-A5AA-4A3ADC830D1B}"/>
              </a:ext>
            </a:extLst>
          </p:cNvPr>
          <p:cNvSpPr txBox="1"/>
          <p:nvPr/>
        </p:nvSpPr>
        <p:spPr>
          <a:xfrm>
            <a:off x="671934" y="5214737"/>
            <a:ext cx="7387544" cy="80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normAutofit fontScale="925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All events occurring within same geographic sector aggregated as a common response – predictor data set</a:t>
            </a:r>
          </a:p>
        </p:txBody>
      </p:sp>
    </p:spTree>
    <p:extLst>
      <p:ext uri="{BB962C8B-B14F-4D97-AF65-F5344CB8AC3E}">
        <p14:creationId xmlns:p14="http://schemas.microsoft.com/office/powerpoint/2010/main" val="23428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8CFF-8085-4436-8433-B1F61C5F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 Concept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0DDA-34E2-4857-9BE1-3D38F419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cell approach</a:t>
            </a:r>
          </a:p>
          <a:p>
            <a:r>
              <a:rPr lang="en-US" dirty="0"/>
              <a:t>Accumulate experience of candidate features in each cell</a:t>
            </a:r>
          </a:p>
          <a:p>
            <a:r>
              <a:rPr lang="en-US" dirty="0"/>
              <a:t>Grid cell size : 250m x 250m</a:t>
            </a:r>
          </a:p>
          <a:p>
            <a:pPr lvl="1"/>
            <a:r>
              <a:rPr lang="en-US" dirty="0"/>
              <a:t>uniform distribution, equidistant edge distances</a:t>
            </a:r>
          </a:p>
          <a:p>
            <a:r>
              <a:rPr lang="en-US" dirty="0"/>
              <a:t>4196 grid cells</a:t>
            </a:r>
          </a:p>
          <a:p>
            <a:r>
              <a:rPr lang="en-US" dirty="0"/>
              <a:t>(~80 </a:t>
            </a:r>
            <a:r>
              <a:rPr lang="en-US" dirty="0" err="1"/>
              <a:t>sq</a:t>
            </a:r>
            <a:r>
              <a:rPr lang="en-US" dirty="0"/>
              <a:t>-miles)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GridCellsMapped2Neighborhood">
            <a:extLst>
              <a:ext uri="{FF2B5EF4-FFF2-40B4-BE49-F238E27FC236}">
                <a16:creationId xmlns:a16="http://schemas.microsoft.com/office/drawing/2014/main" id="{B18A6D92-4DCB-4F6D-B3AC-0E46430A5D7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" t="11349" r="4887" b="11623"/>
          <a:stretch/>
        </p:blipFill>
        <p:spPr>
          <a:xfrm>
            <a:off x="3338528" y="3396255"/>
            <a:ext cx="4527933" cy="28974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93FE-12BA-4741-98D6-B179D20D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01" y="365127"/>
            <a:ext cx="8529348" cy="524222"/>
          </a:xfrm>
        </p:spPr>
        <p:txBody>
          <a:bodyPr/>
          <a:lstStyle/>
          <a:p>
            <a:r>
              <a:rPr lang="en-US" dirty="0"/>
              <a:t>Traffic Accidents </a:t>
            </a:r>
            <a:r>
              <a:rPr lang="en-US" sz="2400" dirty="0"/>
              <a:t>(Non-Pedestrian)</a:t>
            </a:r>
            <a:r>
              <a:rPr lang="en-US" dirty="0"/>
              <a:t> / Property Values</a:t>
            </a:r>
          </a:p>
        </p:txBody>
      </p:sp>
      <p:pic>
        <p:nvPicPr>
          <p:cNvPr id="10" name="Picture 9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F78486B8-0892-4B6C-8A59-C0E58BE3D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0" y="3224026"/>
            <a:ext cx="3607555" cy="216453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8C1449DF-870D-4EA3-823E-3F89DC59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035310"/>
            <a:ext cx="3694935" cy="221696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78D86-C06A-4AFC-978F-3190BF566C87}"/>
              </a:ext>
            </a:extLst>
          </p:cNvPr>
          <p:cNvSpPr txBox="1"/>
          <p:nvPr/>
        </p:nvSpPr>
        <p:spPr>
          <a:xfrm>
            <a:off x="2623390" y="3063966"/>
            <a:ext cx="181812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Candara" panose="020E0502030303020204" pitchFamily="34" charset="0"/>
              </a:rPr>
              <a:t>Accident Density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25C86-A53A-4476-89FD-9EEA4B596E90}"/>
              </a:ext>
            </a:extLst>
          </p:cNvPr>
          <p:cNvSpPr txBox="1"/>
          <p:nvPr/>
        </p:nvSpPr>
        <p:spPr>
          <a:xfrm>
            <a:off x="2679811" y="982209"/>
            <a:ext cx="199445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Candara" panose="020E0502030303020204" pitchFamily="34" charset="0"/>
              </a:rPr>
              <a:t>Costs (NSC model)</a:t>
            </a:r>
          </a:p>
        </p:txBody>
      </p:sp>
      <p:pic>
        <p:nvPicPr>
          <p:cNvPr id="9" name="Picture 8" descr="property_xfers_num_xfers_price">
            <a:extLst>
              <a:ext uri="{FF2B5EF4-FFF2-40B4-BE49-F238E27FC236}">
                <a16:creationId xmlns:a16="http://schemas.microsoft.com/office/drawing/2014/main" id="{52246ACB-135D-4357-8180-4732C5F3F7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077" y="1517030"/>
            <a:ext cx="4006630" cy="240397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71DA1BA-68CF-4115-B4ED-EC1CACB72509}"/>
              </a:ext>
            </a:extLst>
          </p:cNvPr>
          <p:cNvSpPr txBox="1">
            <a:spLocks/>
          </p:cNvSpPr>
          <p:nvPr/>
        </p:nvSpPr>
        <p:spPr>
          <a:xfrm>
            <a:off x="5299522" y="4117607"/>
            <a:ext cx="3329739" cy="862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of Property Values (median)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1D3294-EDCE-4DFF-9953-9D3983AFE5AB}"/>
              </a:ext>
            </a:extLst>
          </p:cNvPr>
          <p:cNvSpPr txBox="1">
            <a:spLocks/>
          </p:cNvSpPr>
          <p:nvPr/>
        </p:nvSpPr>
        <p:spPr>
          <a:xfrm>
            <a:off x="213270" y="5212686"/>
            <a:ext cx="3809817" cy="998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Candara" panose="020E0502030303020204" pitchFamily="34" charset="0"/>
                <a:ea typeface="Candara" panose="020E0502030303020204" pitchFamily="34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190,000 accidents</a:t>
            </a:r>
          </a:p>
          <a:p>
            <a:pPr marL="0" indent="0" algn="ctr">
              <a:buNone/>
            </a:pPr>
            <a:r>
              <a:rPr lang="en-US" sz="2400" dirty="0"/>
              <a:t>426 fatalities</a:t>
            </a:r>
          </a:p>
        </p:txBody>
      </p:sp>
    </p:spTree>
    <p:extLst>
      <p:ext uri="{BB962C8B-B14F-4D97-AF65-F5344CB8AC3E}">
        <p14:creationId xmlns:p14="http://schemas.microsoft.com/office/powerpoint/2010/main" val="10434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>
            <a:alpha val="20000"/>
          </a:srgbClr>
        </a:solidFill>
        <a:ln w="19050">
          <a:solidFill>
            <a:schemeClr val="tx1"/>
          </a:solidFill>
        </a:ln>
      </a:spPr>
      <a:bodyPr wrap="square" rtlCol="0" anchor="ctr">
        <a:spAutoFit/>
      </a:bodyPr>
      <a:lstStyle>
        <a:defPPr algn="l">
          <a:defRPr sz="1200" dirty="0">
            <a:latin typeface="Candara" panose="020E0502030303020204" pitchFamily="34" charset="0"/>
          </a:defRPr>
        </a:defPPr>
      </a:lstStyle>
    </a:spDef>
    <a:txDef>
      <a:spPr>
        <a:solidFill>
          <a:schemeClr val="accent3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a:spPr>
      <a:bodyPr wrap="none" rtlCol="0">
        <a:spAutoFit/>
      </a:bodyPr>
      <a:lstStyle>
        <a:defPPr algn="l">
          <a:defRPr sz="1400" dirty="0" smtClean="0">
            <a:latin typeface="Candara" panose="020E05020303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5199</TotalTime>
  <Words>2595</Words>
  <Application>Microsoft Office PowerPoint</Application>
  <PresentationFormat>On-screen Show (4:3)</PresentationFormat>
  <Paragraphs>1079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Candara</vt:lpstr>
      <vt:lpstr>Times New Roman</vt:lpstr>
      <vt:lpstr>Office Theme</vt:lpstr>
      <vt:lpstr>An Analysis of Pedestrian Safety in Cincinnati, Ohio</vt:lpstr>
      <vt:lpstr>Cincinnati – Pedestrian Safety Experience</vt:lpstr>
      <vt:lpstr>Cincinnati – Pedestrian Safety Experience</vt:lpstr>
      <vt:lpstr>Pedestrian Accidents – Locations / Severity</vt:lpstr>
      <vt:lpstr>Pedestrian Accidents – Locations / Severity</vt:lpstr>
      <vt:lpstr>Model Concept – Grid Cell Aggregation</vt:lpstr>
      <vt:lpstr>Model Concept – Grid Cell Aggregation</vt:lpstr>
      <vt:lpstr>Analysis Method Concept</vt:lpstr>
      <vt:lpstr>Traffic Accidents (Non-Pedestrian) / Property Values</vt:lpstr>
      <vt:lpstr>Transportation / Walk-ability</vt:lpstr>
      <vt:lpstr>Random Forest Analysis</vt:lpstr>
      <vt:lpstr>Random Forest Analysis</vt:lpstr>
      <vt:lpstr>Random Forest – Geographic View</vt:lpstr>
      <vt:lpstr>Random Forest – Geographic View</vt:lpstr>
      <vt:lpstr>PowerPoint Presentation</vt:lpstr>
      <vt:lpstr>PowerPoint Presentation</vt:lpstr>
      <vt:lpstr>PowerPoint Presentation</vt:lpstr>
      <vt:lpstr>Variable Analysis – Cont. 1/2</vt:lpstr>
      <vt:lpstr>Variable Analysis – Cont. 1/2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Joshua Herrera</cp:lastModifiedBy>
  <cp:revision>164</cp:revision>
  <dcterms:created xsi:type="dcterms:W3CDTF">2017-03-18T16:30:52Z</dcterms:created>
  <dcterms:modified xsi:type="dcterms:W3CDTF">2018-11-07T21:08:38Z</dcterms:modified>
</cp:coreProperties>
</file>